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1"/>
  </p:notesMasterIdLst>
  <p:handoutMasterIdLst>
    <p:handoutMasterId r:id="rId22"/>
  </p:handoutMasterIdLst>
  <p:sldIdLst>
    <p:sldId id="256" r:id="rId5"/>
    <p:sldId id="776" r:id="rId6"/>
    <p:sldId id="849" r:id="rId7"/>
    <p:sldId id="785" r:id="rId8"/>
    <p:sldId id="855" r:id="rId9"/>
    <p:sldId id="856" r:id="rId10"/>
    <p:sldId id="858" r:id="rId11"/>
    <p:sldId id="859" r:id="rId12"/>
    <p:sldId id="857" r:id="rId13"/>
    <p:sldId id="860" r:id="rId14"/>
    <p:sldId id="861" r:id="rId15"/>
    <p:sldId id="862" r:id="rId16"/>
    <p:sldId id="863" r:id="rId17"/>
    <p:sldId id="864" r:id="rId18"/>
    <p:sldId id="865" r:id="rId19"/>
    <p:sldId id="784" r:id="rId20"/>
  </p:sldIdLst>
  <p:sldSz cx="9144000" cy="6858000" type="screen4x3"/>
  <p:notesSz cx="9928225" cy="6797675"/>
  <p:custDataLst>
    <p:tags r:id="rId2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27/07/2018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7/27/2018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237441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690566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664309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14210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187731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11991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63168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715557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833954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491358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02027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6.xml"/><Relationship Id="rId7" Type="http://schemas.openxmlformats.org/officeDocument/2006/relationships/slide" Target="../slides/slide14.xml"/><Relationship Id="rId2"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11.xml"/><Relationship Id="rId10" Type="http://schemas.openxmlformats.org/officeDocument/2006/relationships/slide" Target="../slides/slide15.xml"/><Relationship Id="rId4" Type="http://schemas.openxmlformats.org/officeDocument/2006/relationships/image" Target="../media/image3.jpeg"/><Relationship Id="rId9"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043419" y="620688"/>
            <a:ext cx="84094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4" y="620688"/>
            <a:ext cx="93316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P4 –</a:t>
            </a:r>
            <a:r>
              <a:rPr lang="en-GB" sz="1000" b="1" baseline="0" dirty="0" smtClean="0">
                <a:latin typeface="Arial" panose="020B0604020202020204" pitchFamily="34" charset="0"/>
                <a:cs typeface="Arial" panose="020B0604020202020204" pitchFamily="34" charset="0"/>
              </a:rPr>
              <a:t> </a:t>
            </a:r>
            <a:r>
              <a:rPr lang="en-GB" sz="1000" b="1" dirty="0" smtClean="0">
                <a:latin typeface="Arial" panose="020B0604020202020204" pitchFamily="34" charset="0"/>
                <a:cs typeface="Arial" panose="020B0604020202020204" pitchFamily="34" charset="0"/>
              </a:rPr>
              <a:t>Calling Conventions</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2017533" y="620688"/>
            <a:ext cx="7653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P5 – </a:t>
            </a:r>
            <a:r>
              <a:rPr lang="en-GB" sz="1000" b="1" dirty="0" smtClean="0">
                <a:latin typeface="Arial" panose="020B0604020202020204" pitchFamily="34" charset="0"/>
                <a:cs typeface="Arial" panose="020B0604020202020204" pitchFamily="34" charset="0"/>
              </a:rPr>
              <a:t>Follow Up Tasks</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1134765" y="620688"/>
            <a:ext cx="833059"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M2 – Call Transferring</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4716437" y="620688"/>
            <a:ext cx="889250"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M3</a:t>
            </a:r>
            <a:r>
              <a:rPr lang="en-GB" sz="1000" b="1" baseline="0" dirty="0" smtClean="0">
                <a:latin typeface="Arial" panose="020B0604020202020204" pitchFamily="34" charset="0"/>
                <a:cs typeface="Arial" panose="020B0604020202020204" pitchFamily="34" charset="0"/>
              </a:rPr>
              <a:t> – Multiple Voicemails</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8" action="ppaction://hlinksldjump"/>
          </p:cNvPr>
          <p:cNvSpPr/>
          <p:nvPr userDrawn="1"/>
        </p:nvSpPr>
        <p:spPr>
          <a:xfrm>
            <a:off x="2832605" y="620688"/>
            <a:ext cx="1083394" cy="357190"/>
          </a:xfrm>
          <a:prstGeom prst="round2SameRect">
            <a:avLst/>
          </a:prstGeom>
          <a:gradFill>
            <a:gsLst>
              <a:gs pos="0">
                <a:srgbClr val="002060"/>
              </a:gs>
              <a:gs pos="47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D1 – Conference Call</a:t>
            </a:r>
            <a:endParaRPr lang="en-GB" sz="10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3965708" y="620688"/>
            <a:ext cx="70102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P6 - Voicemail</a:t>
            </a:r>
            <a:endParaRPr lang="en-GB" sz="1000" b="1" dirty="0">
              <a:latin typeface="Arial" panose="020B0604020202020204" pitchFamily="34" charset="0"/>
              <a:cs typeface="Arial" panose="020B0604020202020204" pitchFamily="34" charset="0"/>
            </a:endParaRPr>
          </a:p>
        </p:txBody>
      </p:sp>
      <p:sp>
        <p:nvSpPr>
          <p:cNvPr id="16" name="Round Same Side Corner Rectangle 15">
            <a:hlinkClick r:id="rId10" action="ppaction://hlinksldjump"/>
          </p:cNvPr>
          <p:cNvSpPr/>
          <p:nvPr userDrawn="1"/>
        </p:nvSpPr>
        <p:spPr>
          <a:xfrm>
            <a:off x="5655396" y="620688"/>
            <a:ext cx="1338311"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M4 – Communication Solution</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P5.1%20-%20Request%20and%20Read%20Receipt.mp4" TargetMode="Externa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10619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Be Able </a:t>
            </a: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Communicate </a:t>
            </a: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by </a:t>
            </a:r>
            <a:r>
              <a:rPr lang="en-US"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Telephone</a:t>
            </a:r>
            <a:endPar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980912" y="404664"/>
            <a:ext cx="6911568" cy="1323439"/>
          </a:xfrm>
          <a:prstGeom prst="rect">
            <a:avLst/>
          </a:prstGeom>
          <a:noFill/>
        </p:spPr>
        <p:txBody>
          <a:bodyPr wrap="square" rtlCol="0">
            <a:spAutoFit/>
          </a:bodyPr>
          <a:lstStyle/>
          <a:p>
            <a:pPr algn="r"/>
            <a:r>
              <a:rPr lang="en-GB" sz="2800" b="1" dirty="0"/>
              <a:t>OCR Level 02 – Cambridge Technical</a:t>
            </a:r>
          </a:p>
          <a:p>
            <a:pPr algn="r"/>
            <a:r>
              <a:rPr lang="en-US" sz="2300" b="1" dirty="0"/>
              <a:t>Unit 06 </a:t>
            </a:r>
            <a:r>
              <a:rPr lang="en-US" sz="2300" b="1" dirty="0" smtClean="0"/>
              <a:t>-</a:t>
            </a:r>
            <a:r>
              <a:rPr lang="en-US" sz="2300" dirty="0" smtClean="0"/>
              <a:t> </a:t>
            </a:r>
            <a:r>
              <a:rPr lang="en-US" sz="2300" dirty="0"/>
              <a:t>Communicate in a Business </a:t>
            </a:r>
            <a:r>
              <a:rPr lang="en-US" sz="2300" dirty="0" smtClean="0"/>
              <a:t>Environment</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A/617/0726</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6" name="Picture 2" descr="Image result for communicating via telephone"/>
          <p:cNvPicPr>
            <a:picLocks noChangeAspect="1" noChangeArrowheads="1"/>
          </p:cNvPicPr>
          <p:nvPr/>
        </p:nvPicPr>
        <p:blipFill rotWithShape="1">
          <a:blip r:embed="rId4">
            <a:extLst>
              <a:ext uri="{28A0092B-C50C-407E-A947-70E740481C1C}">
                <a14:useLocalDpi xmlns:a14="http://schemas.microsoft.com/office/drawing/2010/main" val="0"/>
              </a:ext>
            </a:extLst>
          </a:blip>
          <a:srcRect t="50177"/>
          <a:stretch/>
        </p:blipFill>
        <p:spPr bwMode="auto">
          <a:xfrm>
            <a:off x="1207008" y="2060848"/>
            <a:ext cx="7757480" cy="30400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M2.1 – Transfer Calls</a:t>
            </a:r>
            <a:endParaRPr lang="en-GB" sz="3800" b="1" dirty="0" smtClean="0"/>
          </a:p>
        </p:txBody>
      </p:sp>
      <p:sp>
        <p:nvSpPr>
          <p:cNvPr id="2" name="Rectangle 1"/>
          <p:cNvSpPr/>
          <p:nvPr/>
        </p:nvSpPr>
        <p:spPr>
          <a:xfrm>
            <a:off x="208675" y="1052736"/>
            <a:ext cx="6739589" cy="5647700"/>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900" dirty="0" smtClean="0"/>
              <a:t>Sometimes it is necessary to hand over a phone call to another person. M2 requires you to </a:t>
            </a:r>
            <a:r>
              <a:rPr lang="en-US" sz="1900" dirty="0"/>
              <a:t>transfer business calls to colleagues following business </a:t>
            </a:r>
            <a:r>
              <a:rPr lang="en-US" sz="1900" dirty="0" smtClean="0"/>
              <a:t>conventions: </a:t>
            </a:r>
          </a:p>
          <a:p>
            <a:pPr marL="679450" lvl="1" indent="-342900">
              <a:buClr>
                <a:schemeClr val="accent4">
                  <a:lumMod val="75000"/>
                </a:schemeClr>
              </a:buClr>
              <a:buSzPct val="100000"/>
              <a:buFont typeface="+mj-lt"/>
              <a:buAutoNum type="arabicPeriod"/>
            </a:pPr>
            <a:r>
              <a:rPr lang="en-US" sz="1900" dirty="0" smtClean="0"/>
              <a:t>you </a:t>
            </a:r>
            <a:r>
              <a:rPr lang="en-US" sz="1900" dirty="0"/>
              <a:t>should explain why </a:t>
            </a:r>
            <a:r>
              <a:rPr lang="en-US" sz="1900" dirty="0" smtClean="0"/>
              <a:t>you </a:t>
            </a:r>
            <a:r>
              <a:rPr lang="en-US" sz="1900" dirty="0"/>
              <a:t>are transferring the call </a:t>
            </a:r>
            <a:endParaRPr lang="en-US" sz="1900" dirty="0" smtClean="0"/>
          </a:p>
          <a:p>
            <a:pPr marL="679450" lvl="1" indent="-342900">
              <a:buClr>
                <a:schemeClr val="accent4">
                  <a:lumMod val="75000"/>
                </a:schemeClr>
              </a:buClr>
              <a:buSzPct val="100000"/>
              <a:buFont typeface="+mj-lt"/>
              <a:buAutoNum type="arabicPeriod"/>
            </a:pPr>
            <a:r>
              <a:rPr lang="en-US" sz="1900" dirty="0" smtClean="0"/>
              <a:t>Explain who </a:t>
            </a:r>
            <a:r>
              <a:rPr lang="en-US" sz="1900" dirty="0"/>
              <a:t>they are directing it </a:t>
            </a:r>
            <a:r>
              <a:rPr lang="en-US" sz="1900" dirty="0" smtClean="0"/>
              <a:t>to</a:t>
            </a:r>
          </a:p>
          <a:p>
            <a:pPr marL="679450" lvl="1" indent="-342900">
              <a:buClr>
                <a:schemeClr val="accent4">
                  <a:lumMod val="75000"/>
                </a:schemeClr>
              </a:buClr>
              <a:buSzPct val="100000"/>
              <a:buFont typeface="+mj-lt"/>
              <a:buAutoNum type="arabicPeriod"/>
            </a:pPr>
            <a:r>
              <a:rPr lang="en-US" sz="1900" dirty="0" smtClean="0"/>
              <a:t>await </a:t>
            </a:r>
            <a:r>
              <a:rPr lang="en-US" sz="1900" dirty="0"/>
              <a:t>a response before transferring </a:t>
            </a:r>
            <a:endParaRPr lang="en-US" sz="1900" dirty="0" smtClean="0"/>
          </a:p>
          <a:p>
            <a:pPr marL="679450" lvl="1" indent="-342900">
              <a:buClr>
                <a:schemeClr val="accent4">
                  <a:lumMod val="75000"/>
                </a:schemeClr>
              </a:buClr>
              <a:buSzPct val="100000"/>
              <a:buFont typeface="+mj-lt"/>
              <a:buAutoNum type="arabicPeriod"/>
            </a:pPr>
            <a:r>
              <a:rPr lang="en-US" sz="1900" dirty="0" smtClean="0"/>
              <a:t>announce </a:t>
            </a:r>
            <a:r>
              <a:rPr lang="en-US" sz="1900" dirty="0"/>
              <a:t>the caller to their colleague with an explanation of the caller’s </a:t>
            </a:r>
            <a:r>
              <a:rPr lang="en-US" sz="1900" dirty="0" smtClean="0"/>
              <a:t>query/issue.</a:t>
            </a:r>
          </a:p>
          <a:p>
            <a:pPr marL="285750" indent="-285750">
              <a:buClr>
                <a:schemeClr val="accent4">
                  <a:lumMod val="75000"/>
                </a:schemeClr>
              </a:buClr>
              <a:buSzPct val="68000"/>
              <a:buFont typeface="Arial" panose="020B0604020202020204" pitchFamily="34" charset="0"/>
              <a:buChar char="►"/>
            </a:pPr>
            <a:r>
              <a:rPr lang="en-US" sz="1900" dirty="0" smtClean="0"/>
              <a:t>For this I would use the previous scenario to talk to a parent, as a Business teacher, and transfer the call to the Head of Department for confirmation of some details. This may be difficult to show, so a simulated conversation should be arranged. </a:t>
            </a:r>
          </a:p>
          <a:p>
            <a:pPr marL="285750" indent="-285750">
              <a:buClr>
                <a:schemeClr val="accent4">
                  <a:lumMod val="75000"/>
                </a:schemeClr>
              </a:buClr>
              <a:buSzPct val="68000"/>
              <a:buFont typeface="Arial" panose="020B0604020202020204" pitchFamily="34" charset="0"/>
              <a:buChar char="►"/>
            </a:pPr>
            <a:r>
              <a:rPr lang="en-US" sz="1900" dirty="0" smtClean="0"/>
              <a:t>Within this conversation it should be agreed for information to be sent to the parents in the form of an email with the curriculum statement attachment.</a:t>
            </a:r>
          </a:p>
          <a:p>
            <a:pPr marL="285750" indent="-285750">
              <a:buClr>
                <a:schemeClr val="accent4">
                  <a:lumMod val="75000"/>
                </a:schemeClr>
              </a:buClr>
              <a:buSzPct val="68000"/>
              <a:buFont typeface="Arial" panose="020B0604020202020204" pitchFamily="34" charset="0"/>
              <a:buChar char="►"/>
            </a:pPr>
            <a:r>
              <a:rPr lang="en-US" sz="1900" dirty="0" smtClean="0"/>
              <a:t>Some follow up action is necessary for the next task.</a:t>
            </a:r>
          </a:p>
          <a:p>
            <a:pPr>
              <a:buClr>
                <a:schemeClr val="accent4">
                  <a:lumMod val="75000"/>
                </a:schemeClr>
              </a:buClr>
              <a:buSzPct val="68000"/>
            </a:pPr>
            <a:r>
              <a:rPr lang="en-US" sz="1900" b="1" dirty="0" smtClean="0">
                <a:solidFill>
                  <a:srgbClr val="FF0000"/>
                </a:solidFill>
              </a:rPr>
              <a:t>M2.1 – Task 05 -</a:t>
            </a:r>
            <a:r>
              <a:rPr lang="en-US" sz="1900" dirty="0">
                <a:solidFill>
                  <a:srgbClr val="FF0000"/>
                </a:solidFill>
              </a:rPr>
              <a:t> </a:t>
            </a:r>
            <a:r>
              <a:rPr lang="en-US" sz="1900" dirty="0" smtClean="0">
                <a:solidFill>
                  <a:srgbClr val="FF0000"/>
                </a:solidFill>
              </a:rPr>
              <a:t>Transfer </a:t>
            </a:r>
            <a:r>
              <a:rPr lang="en-US" sz="1900" dirty="0">
                <a:solidFill>
                  <a:srgbClr val="FF0000"/>
                </a:solidFill>
              </a:rPr>
              <a:t>business calls to colleagues, adhering to business </a:t>
            </a:r>
            <a:r>
              <a:rPr lang="en-US" sz="1900" dirty="0" smtClean="0">
                <a:solidFill>
                  <a:srgbClr val="FF0000"/>
                </a:solidFill>
              </a:rPr>
              <a:t>convention.</a:t>
            </a:r>
            <a:endParaRPr lang="en-US" sz="1900" dirty="0">
              <a:solidFill>
                <a:srgbClr val="FF0000"/>
              </a:solidFill>
            </a:endParaRPr>
          </a:p>
        </p:txBody>
      </p:sp>
      <p:pic>
        <p:nvPicPr>
          <p:cNvPr id="4" name="Picture 2" descr="Image result for communicating via telephone"/>
          <p:cNvPicPr>
            <a:picLocks noChangeAspect="1" noChangeArrowheads="1"/>
          </p:cNvPicPr>
          <p:nvPr/>
        </p:nvPicPr>
        <p:blipFill rotWithShape="1">
          <a:blip r:embed="rId3">
            <a:extLst>
              <a:ext uri="{28A0092B-C50C-407E-A947-70E740481C1C}">
                <a14:useLocalDpi xmlns:a14="http://schemas.microsoft.com/office/drawing/2010/main" val="0"/>
              </a:ext>
            </a:extLst>
          </a:blip>
          <a:srcRect r="24614"/>
          <a:stretch/>
        </p:blipFill>
        <p:spPr bwMode="auto">
          <a:xfrm>
            <a:off x="6948264" y="1072043"/>
            <a:ext cx="1935510" cy="158226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call repor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459" t="6173" r="5082" b="9271"/>
          <a:stretch/>
        </p:blipFill>
        <p:spPr bwMode="auto">
          <a:xfrm>
            <a:off x="6948264" y="2843109"/>
            <a:ext cx="1949657" cy="22420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call repo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5220114"/>
            <a:ext cx="1935510" cy="1377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143415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P5.1 – Complete Follow Up Tasks</a:t>
            </a:r>
            <a:endParaRPr lang="en-GB" sz="3800" b="1" dirty="0" smtClean="0"/>
          </a:p>
        </p:txBody>
      </p:sp>
      <p:sp>
        <p:nvSpPr>
          <p:cNvPr id="2" name="Rectangle 1"/>
          <p:cNvSpPr/>
          <p:nvPr/>
        </p:nvSpPr>
        <p:spPr>
          <a:xfrm>
            <a:off x="208675" y="1052736"/>
            <a:ext cx="6523565" cy="5735416"/>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930" dirty="0" smtClean="0"/>
              <a:t>After the transferred phone call is complete, you must </a:t>
            </a:r>
            <a:r>
              <a:rPr lang="en-US" sz="1930" dirty="0"/>
              <a:t>complete follow up tasks related to a call, for example, they may need to find out information to answer a customer’s query, and call them back or email them with the information</a:t>
            </a:r>
            <a:r>
              <a:rPr lang="en-US" sz="1930" dirty="0" smtClean="0"/>
              <a:t>.</a:t>
            </a:r>
          </a:p>
          <a:p>
            <a:pPr marL="285750" indent="-285750">
              <a:buClr>
                <a:schemeClr val="accent4">
                  <a:lumMod val="75000"/>
                </a:schemeClr>
              </a:buClr>
              <a:buSzPct val="68000"/>
              <a:buFont typeface="Arial" panose="020B0604020202020204" pitchFamily="34" charset="0"/>
              <a:buChar char="►"/>
            </a:pPr>
            <a:r>
              <a:rPr lang="en-US" sz="1930" dirty="0" smtClean="0"/>
              <a:t>This needs to be evidenced. One task will do. For example, for my scenario, I would demonstrate sending an email to the parent with the curriculum statement or Scheme of Word attached, using the same conventions used for LO1, CC, BCC, Subject etc.</a:t>
            </a:r>
          </a:p>
          <a:p>
            <a:pPr marL="285750" indent="-285750">
              <a:buClr>
                <a:schemeClr val="accent4">
                  <a:lumMod val="75000"/>
                </a:schemeClr>
              </a:buClr>
              <a:buSzPct val="68000"/>
              <a:buFont typeface="Arial" panose="020B0604020202020204" pitchFamily="34" charset="0"/>
              <a:buChar char="►"/>
            </a:pPr>
            <a:r>
              <a:rPr lang="en-US" sz="1930" dirty="0" smtClean="0"/>
              <a:t>This email should directly refer to the phone call, specifying the time, date, the head of department and a salutation and follow up details in the main body of the message.</a:t>
            </a:r>
          </a:p>
          <a:p>
            <a:pPr marL="285750" indent="-285750">
              <a:buClr>
                <a:schemeClr val="accent4">
                  <a:lumMod val="75000"/>
                </a:schemeClr>
              </a:buClr>
              <a:buSzPct val="68000"/>
              <a:buFont typeface="Arial" panose="020B0604020202020204" pitchFamily="34" charset="0"/>
              <a:buChar char="►"/>
            </a:pPr>
            <a:r>
              <a:rPr lang="en-US" sz="1930" dirty="0" smtClean="0"/>
              <a:t>Add in a read confirmation and possibly a reminder and explain in the evidence the importance of all these stages.</a:t>
            </a:r>
          </a:p>
          <a:p>
            <a:pPr>
              <a:buClr>
                <a:schemeClr val="accent4">
                  <a:lumMod val="75000"/>
                </a:schemeClr>
              </a:buClr>
              <a:buSzPct val="68000"/>
            </a:pPr>
            <a:r>
              <a:rPr lang="en-US" sz="1930" b="1" dirty="0" smtClean="0">
                <a:solidFill>
                  <a:srgbClr val="FF0000"/>
                </a:solidFill>
              </a:rPr>
              <a:t>P5.1 – Task 06 -</a:t>
            </a:r>
            <a:r>
              <a:rPr lang="en-US" sz="1930" dirty="0">
                <a:solidFill>
                  <a:srgbClr val="FF0000"/>
                </a:solidFill>
              </a:rPr>
              <a:t> </a:t>
            </a:r>
            <a:r>
              <a:rPr lang="en-US" sz="1930" dirty="0" smtClean="0">
                <a:solidFill>
                  <a:srgbClr val="FF0000"/>
                </a:solidFill>
              </a:rPr>
              <a:t>Complete </a:t>
            </a:r>
            <a:r>
              <a:rPr lang="en-US" sz="1930" dirty="0">
                <a:solidFill>
                  <a:srgbClr val="FF0000"/>
                </a:solidFill>
              </a:rPr>
              <a:t>follow-up tasks in relation to business telephone </a:t>
            </a:r>
            <a:r>
              <a:rPr lang="en-US" sz="1930" dirty="0" smtClean="0">
                <a:solidFill>
                  <a:srgbClr val="FF0000"/>
                </a:solidFill>
              </a:rPr>
              <a:t>calls.</a:t>
            </a:r>
            <a:endParaRPr lang="en-US" sz="1930" dirty="0">
              <a:solidFill>
                <a:srgbClr val="FF0000"/>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04248" y="1124744"/>
            <a:ext cx="2051720" cy="1470199"/>
          </a:xfrm>
          <a:prstGeom prst="rect">
            <a:avLst/>
          </a:prstGeom>
        </p:spPr>
      </p:pic>
      <p:pic>
        <p:nvPicPr>
          <p:cNvPr id="6" name="Picture 2" descr="Image result for read notification in outloo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4509120"/>
            <a:ext cx="2051720" cy="13995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5" action="ppaction://hlinkfile"/>
          </p:cNvPr>
          <p:cNvSpPr txBox="1"/>
          <p:nvPr/>
        </p:nvSpPr>
        <p:spPr>
          <a:xfrm>
            <a:off x="6804248" y="6113656"/>
            <a:ext cx="2051720" cy="52322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sz="1400" dirty="0" smtClean="0"/>
              <a:t>How to create a Request Read Receipt</a:t>
            </a:r>
            <a:endParaRPr lang="en-GB" sz="1400" dirty="0"/>
          </a:p>
        </p:txBody>
      </p:sp>
      <p:pic>
        <p:nvPicPr>
          <p:cNvPr id="3" name="Picture 2" descr="Image result for email reply forma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452" t="759" r="2594" b="2673"/>
          <a:stretch/>
        </p:blipFill>
        <p:spPr bwMode="auto">
          <a:xfrm>
            <a:off x="6804248" y="2780928"/>
            <a:ext cx="2051720" cy="1528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5183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D1.1 – Conferencing Calling</a:t>
            </a:r>
            <a:endParaRPr lang="en-GB" sz="3800" b="1" dirty="0" smtClean="0"/>
          </a:p>
        </p:txBody>
      </p:sp>
      <p:sp>
        <p:nvSpPr>
          <p:cNvPr id="2" name="Rectangle 1"/>
          <p:cNvSpPr/>
          <p:nvPr/>
        </p:nvSpPr>
        <p:spPr>
          <a:xfrm>
            <a:off x="208675" y="1052736"/>
            <a:ext cx="8683805" cy="5521512"/>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690" dirty="0"/>
              <a:t>In order to meet </a:t>
            </a:r>
            <a:r>
              <a:rPr lang="en-US" sz="1690" b="1" dirty="0"/>
              <a:t>D1</a:t>
            </a:r>
            <a:r>
              <a:rPr lang="en-US" sz="1690" dirty="0"/>
              <a:t>, </a:t>
            </a:r>
            <a:r>
              <a:rPr lang="en-US" sz="1690" dirty="0" smtClean="0"/>
              <a:t>you must </a:t>
            </a:r>
            <a:r>
              <a:rPr lang="en-US" sz="1690" dirty="0"/>
              <a:t>both set up and lead a conference call, with at least three people on the call, including themselves. </a:t>
            </a:r>
            <a:r>
              <a:rPr lang="en-US" sz="1690" dirty="0" smtClean="0"/>
              <a:t>You should </a:t>
            </a:r>
            <a:r>
              <a:rPr lang="en-US" sz="1690" dirty="0"/>
              <a:t>evidence the criteria </a:t>
            </a:r>
            <a:r>
              <a:rPr lang="en-US" sz="1690" dirty="0" smtClean="0"/>
              <a:t>below:</a:t>
            </a:r>
          </a:p>
          <a:p>
            <a:pPr marL="622300" lvl="1" indent="-285750">
              <a:buClr>
                <a:schemeClr val="accent4">
                  <a:lumMod val="75000"/>
                </a:schemeClr>
              </a:buClr>
              <a:buSzPct val="68000"/>
              <a:buFont typeface="Arial" panose="020B0604020202020204" pitchFamily="34" charset="0"/>
              <a:buChar char="►"/>
            </a:pPr>
            <a:r>
              <a:rPr lang="en-US" sz="1690" b="1" dirty="0" smtClean="0"/>
              <a:t>planning </a:t>
            </a:r>
            <a:r>
              <a:rPr lang="en-US" sz="1690" b="1" dirty="0"/>
              <a:t>the call </a:t>
            </a:r>
            <a:r>
              <a:rPr lang="en-US" sz="1690" dirty="0"/>
              <a:t>(e.g. ensuring all attendees are aware of the conference call details (e.g. phone number, times), producing/providing an agenda, practicing with the conferencing software, planning what you want to say or know) </a:t>
            </a:r>
          </a:p>
          <a:p>
            <a:pPr marL="622300" lvl="1" indent="-285750">
              <a:buClr>
                <a:schemeClr val="accent4">
                  <a:lumMod val="75000"/>
                </a:schemeClr>
              </a:buClr>
              <a:buSzPct val="68000"/>
              <a:buFont typeface="Arial" panose="020B0604020202020204" pitchFamily="34" charset="0"/>
              <a:buChar char="►"/>
            </a:pPr>
            <a:r>
              <a:rPr lang="en-US" sz="1690" b="1" dirty="0"/>
              <a:t>adhering to call etiquette </a:t>
            </a:r>
            <a:r>
              <a:rPr lang="en-US" sz="1690" dirty="0"/>
              <a:t>(e.g. ensuring everyone is </a:t>
            </a:r>
            <a:r>
              <a:rPr lang="en-US" sz="1690" dirty="0" err="1"/>
              <a:t>dialled</a:t>
            </a:r>
            <a:r>
              <a:rPr lang="en-US" sz="1690" dirty="0"/>
              <a:t> in, introducing yourself, outlining the agenda, speaking clearly and loudly, ensuring everyone gets to speak) </a:t>
            </a:r>
          </a:p>
          <a:p>
            <a:pPr marL="622300" lvl="1" indent="-285750">
              <a:buClr>
                <a:schemeClr val="accent4">
                  <a:lumMod val="75000"/>
                </a:schemeClr>
              </a:buClr>
              <a:buSzPct val="68000"/>
              <a:buFont typeface="Arial" panose="020B0604020202020204" pitchFamily="34" charset="0"/>
              <a:buChar char="►"/>
            </a:pPr>
            <a:r>
              <a:rPr lang="en-US" sz="1690" b="1" dirty="0"/>
              <a:t>trouble shooting </a:t>
            </a:r>
            <a:r>
              <a:rPr lang="en-US" sz="1690" dirty="0"/>
              <a:t>(e.g. alternative methods for contacting the conference moderator if needed (e.g. email on a tablet, alternative phone number), asking permission from attendees to record the call) </a:t>
            </a:r>
          </a:p>
          <a:p>
            <a:pPr marL="285750" indent="-285750">
              <a:buClr>
                <a:schemeClr val="accent4">
                  <a:lumMod val="75000"/>
                </a:schemeClr>
              </a:buClr>
              <a:buSzPct val="68000"/>
              <a:buFont typeface="Arial" panose="020B0604020202020204" pitchFamily="34" charset="0"/>
              <a:buChar char="►"/>
            </a:pPr>
            <a:r>
              <a:rPr lang="en-US" sz="1690" dirty="0" smtClean="0"/>
              <a:t>For this you need to introduce three people to a call, using a program like Skype is possible but it will involve some negotiating, timing, call in’s etc. Every stage needs to be evidenced of this to prove that measures have been taken.</a:t>
            </a:r>
          </a:p>
          <a:p>
            <a:pPr marL="285750" indent="-285750">
              <a:buClr>
                <a:schemeClr val="accent4">
                  <a:lumMod val="75000"/>
                </a:schemeClr>
              </a:buClr>
              <a:buSzPct val="68000"/>
              <a:buFont typeface="Arial" panose="020B0604020202020204" pitchFamily="34" charset="0"/>
              <a:buChar char="►"/>
            </a:pPr>
            <a:r>
              <a:rPr lang="en-US" sz="1690" dirty="0" smtClean="0"/>
              <a:t>For this I would get all the Business teachers connected to a call, evidence only needs to be on one computer. Evidence needs to include:</a:t>
            </a:r>
          </a:p>
          <a:p>
            <a:pPr marL="679450" lvl="1" indent="-342900">
              <a:buClr>
                <a:schemeClr val="accent4">
                  <a:lumMod val="75000"/>
                </a:schemeClr>
              </a:buClr>
              <a:buSzPct val="100000"/>
              <a:buFont typeface="+mj-lt"/>
              <a:buAutoNum type="arabicPeriod"/>
            </a:pPr>
            <a:r>
              <a:rPr lang="en-US" sz="1690" dirty="0" smtClean="0"/>
              <a:t>Hardware and software used</a:t>
            </a:r>
          </a:p>
          <a:p>
            <a:pPr marL="679450" lvl="1" indent="-342900">
              <a:buClr>
                <a:schemeClr val="accent4">
                  <a:lumMod val="75000"/>
                </a:schemeClr>
              </a:buClr>
              <a:buSzPct val="100000"/>
              <a:buFont typeface="+mj-lt"/>
              <a:buAutoNum type="arabicPeriod"/>
            </a:pPr>
            <a:r>
              <a:rPr lang="en-US" sz="1690" dirty="0" smtClean="0"/>
              <a:t>Connected call showing all three people.</a:t>
            </a:r>
          </a:p>
          <a:p>
            <a:pPr marL="679450" lvl="1" indent="-342900">
              <a:buClr>
                <a:schemeClr val="accent4">
                  <a:lumMod val="75000"/>
                </a:schemeClr>
              </a:buClr>
              <a:buSzPct val="100000"/>
              <a:buFont typeface="+mj-lt"/>
              <a:buAutoNum type="arabicPeriod"/>
            </a:pPr>
            <a:r>
              <a:rPr lang="en-US" sz="1690" dirty="0" smtClean="0"/>
              <a:t>The agenda and the plan for the call.</a:t>
            </a:r>
          </a:p>
          <a:p>
            <a:pPr marL="679450" lvl="1" indent="-342900">
              <a:buClr>
                <a:schemeClr val="accent4">
                  <a:lumMod val="75000"/>
                </a:schemeClr>
              </a:buClr>
              <a:buSzPct val="100000"/>
              <a:buFont typeface="+mj-lt"/>
              <a:buAutoNum type="arabicPeriod"/>
            </a:pPr>
            <a:r>
              <a:rPr lang="en-US" sz="1690" dirty="0" smtClean="0"/>
              <a:t>And part of the conversation, preferably the conclusion.</a:t>
            </a:r>
            <a:endParaRPr lang="en-US" sz="1690" dirty="0"/>
          </a:p>
          <a:p>
            <a:pPr>
              <a:buClr>
                <a:schemeClr val="accent4">
                  <a:lumMod val="75000"/>
                </a:schemeClr>
              </a:buClr>
              <a:buSzPct val="68000"/>
            </a:pPr>
            <a:r>
              <a:rPr lang="en-US" sz="1690" b="1" dirty="0" smtClean="0">
                <a:solidFill>
                  <a:srgbClr val="FF0000"/>
                </a:solidFill>
              </a:rPr>
              <a:t>D1.1 – Task 07 -</a:t>
            </a:r>
            <a:r>
              <a:rPr lang="en-US" sz="1690" dirty="0">
                <a:solidFill>
                  <a:srgbClr val="FF0000"/>
                </a:solidFill>
              </a:rPr>
              <a:t> </a:t>
            </a:r>
            <a:r>
              <a:rPr lang="en-US" sz="1690" dirty="0" smtClean="0">
                <a:solidFill>
                  <a:srgbClr val="FF0000"/>
                </a:solidFill>
              </a:rPr>
              <a:t>Set </a:t>
            </a:r>
            <a:r>
              <a:rPr lang="en-US" sz="1690" dirty="0">
                <a:solidFill>
                  <a:srgbClr val="FF0000"/>
                </a:solidFill>
              </a:rPr>
              <a:t>up and lead a conference call, adhering to business </a:t>
            </a:r>
            <a:r>
              <a:rPr lang="en-US" sz="1690" dirty="0" smtClean="0">
                <a:solidFill>
                  <a:srgbClr val="FF0000"/>
                </a:solidFill>
              </a:rPr>
              <a:t>convention. </a:t>
            </a:r>
            <a:endParaRPr lang="en-US" sz="1690" dirty="0">
              <a:solidFill>
                <a:srgbClr val="FF0000"/>
              </a:solidFill>
            </a:endParaRPr>
          </a:p>
        </p:txBody>
      </p:sp>
    </p:spTree>
    <p:extLst>
      <p:ext uri="{BB962C8B-B14F-4D97-AF65-F5344CB8AC3E}">
        <p14:creationId xmlns:p14="http://schemas.microsoft.com/office/powerpoint/2010/main" val="279680774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P6.1 – Voicemail Systems</a:t>
            </a:r>
            <a:endParaRPr lang="en-GB" sz="3800" b="1" dirty="0" smtClean="0"/>
          </a:p>
        </p:txBody>
      </p:sp>
      <p:sp>
        <p:nvSpPr>
          <p:cNvPr id="2" name="Rectangle 1"/>
          <p:cNvSpPr/>
          <p:nvPr/>
        </p:nvSpPr>
        <p:spPr>
          <a:xfrm>
            <a:off x="208675" y="1052736"/>
            <a:ext cx="8683805" cy="5509200"/>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600" dirty="0"/>
              <a:t>In </a:t>
            </a:r>
            <a:r>
              <a:rPr lang="en-US" sz="1600" dirty="0" smtClean="0"/>
              <a:t>order to </a:t>
            </a:r>
            <a:r>
              <a:rPr lang="en-US" sz="1600" dirty="0"/>
              <a:t>meet grading criteria P6 and M3, </a:t>
            </a:r>
            <a:r>
              <a:rPr lang="en-US" sz="1600" dirty="0" smtClean="0"/>
              <a:t>you </a:t>
            </a:r>
            <a:r>
              <a:rPr lang="en-US" sz="1600" dirty="0"/>
              <a:t>should monitor voicemails for a minimum of 5 working days. </a:t>
            </a:r>
            <a:r>
              <a:rPr lang="en-US" sz="1600" dirty="0" smtClean="0"/>
              <a:t> Before you do, you need to understand and report on the </a:t>
            </a:r>
            <a:r>
              <a:rPr lang="en-US" sz="1600" dirty="0"/>
              <a:t>business conventions for listening and acting upon voicemail messages i.e. </a:t>
            </a:r>
          </a:p>
          <a:p>
            <a:pPr marL="622300" lvl="1" indent="-285750">
              <a:buClr>
                <a:schemeClr val="accent4">
                  <a:lumMod val="75000"/>
                </a:schemeClr>
              </a:buClr>
              <a:buSzPct val="68000"/>
              <a:buFont typeface="Arial" panose="020B0604020202020204" pitchFamily="34" charset="0"/>
              <a:buChar char="►"/>
            </a:pPr>
            <a:r>
              <a:rPr lang="en-US" sz="1600" b="1" dirty="0"/>
              <a:t>how often voicemail messages should be accessed </a:t>
            </a:r>
            <a:r>
              <a:rPr lang="en-US" sz="1600" dirty="0" smtClean="0"/>
              <a:t>– messages will have been left because they are important enough to be left.</a:t>
            </a:r>
            <a:endParaRPr lang="en-US" sz="1600" dirty="0"/>
          </a:p>
          <a:p>
            <a:pPr marL="622300" lvl="1" indent="-285750">
              <a:buClr>
                <a:schemeClr val="accent4">
                  <a:lumMod val="75000"/>
                </a:schemeClr>
              </a:buClr>
              <a:buSzPct val="68000"/>
              <a:buFont typeface="Arial" panose="020B0604020202020204" pitchFamily="34" charset="0"/>
              <a:buChar char="►"/>
            </a:pPr>
            <a:r>
              <a:rPr lang="en-US" sz="1600" b="1" dirty="0"/>
              <a:t>who should access the messages </a:t>
            </a:r>
            <a:r>
              <a:rPr lang="en-US" sz="1600" dirty="0" smtClean="0"/>
              <a:t>– people know not to leave personal messages on a shared phone but they may not know it is shared.</a:t>
            </a:r>
            <a:endParaRPr lang="en-US" sz="1600" dirty="0"/>
          </a:p>
          <a:p>
            <a:pPr marL="622300" lvl="1" indent="-285750">
              <a:buClr>
                <a:schemeClr val="accent4">
                  <a:lumMod val="75000"/>
                </a:schemeClr>
              </a:buClr>
              <a:buSzPct val="68000"/>
              <a:buFont typeface="Arial" panose="020B0604020202020204" pitchFamily="34" charset="0"/>
              <a:buChar char="►"/>
            </a:pPr>
            <a:r>
              <a:rPr lang="en-US" sz="1600" b="1" dirty="0"/>
              <a:t>responding to voicemail queries </a:t>
            </a:r>
            <a:r>
              <a:rPr lang="en-US" sz="1600" dirty="0"/>
              <a:t>(e.g. forwarding information, time frames) </a:t>
            </a:r>
            <a:r>
              <a:rPr lang="en-US" sz="1600" dirty="0" smtClean="0"/>
              <a:t>– professionalism dictates that people should be rung back when the information needed is available, or the customer informed at least of when to expect a phone call back.</a:t>
            </a:r>
            <a:endParaRPr lang="en-US" sz="1600" dirty="0"/>
          </a:p>
          <a:p>
            <a:pPr marL="622300" lvl="1" indent="-285750">
              <a:buClr>
                <a:schemeClr val="accent4">
                  <a:lumMod val="75000"/>
                </a:schemeClr>
              </a:buClr>
              <a:buSzPct val="68000"/>
              <a:buFont typeface="Arial" panose="020B0604020202020204" pitchFamily="34" charset="0"/>
              <a:buChar char="►"/>
            </a:pPr>
            <a:r>
              <a:rPr lang="en-US" sz="1600" b="1" dirty="0"/>
              <a:t>communicating the urgency of response required </a:t>
            </a:r>
            <a:r>
              <a:rPr lang="en-US" sz="1600" dirty="0" smtClean="0"/>
              <a:t>– When responded to, it should be made clear how importantly the caller infers the message is.</a:t>
            </a:r>
            <a:endParaRPr lang="en-US" sz="1600" dirty="0"/>
          </a:p>
          <a:p>
            <a:pPr marL="622300" lvl="1" indent="-285750">
              <a:buClr>
                <a:schemeClr val="accent4">
                  <a:lumMod val="75000"/>
                </a:schemeClr>
              </a:buClr>
              <a:buSzPct val="68000"/>
              <a:buFont typeface="Arial" panose="020B0604020202020204" pitchFamily="34" charset="0"/>
              <a:buChar char="►"/>
            </a:pPr>
            <a:r>
              <a:rPr lang="en-US" sz="1600" b="1" dirty="0"/>
              <a:t>keeping voicemail messages up to date </a:t>
            </a:r>
            <a:r>
              <a:rPr lang="en-US" sz="1600" dirty="0" smtClean="0"/>
              <a:t>– Never deal with the first message unless you have listened to all the following messages in case one negates the others.</a:t>
            </a:r>
            <a:endParaRPr lang="en-US" sz="1600" dirty="0"/>
          </a:p>
          <a:p>
            <a:pPr marL="622300" lvl="1" indent="-285750">
              <a:buClr>
                <a:schemeClr val="accent4">
                  <a:lumMod val="75000"/>
                </a:schemeClr>
              </a:buClr>
              <a:buSzPct val="68000"/>
              <a:buFont typeface="Arial" panose="020B0604020202020204" pitchFamily="34" charset="0"/>
              <a:buChar char="►"/>
            </a:pPr>
            <a:r>
              <a:rPr lang="en-GB" sz="1600" b="1" dirty="0"/>
              <a:t>composing appropriate messages for voicemails</a:t>
            </a:r>
            <a:r>
              <a:rPr lang="en-GB" sz="1600" dirty="0"/>
              <a:t> </a:t>
            </a:r>
            <a:r>
              <a:rPr lang="en-GB" sz="1600" dirty="0" smtClean="0"/>
              <a:t>– what the customer hears represents the professionality of the company.</a:t>
            </a:r>
            <a:endParaRPr lang="en-GB" sz="1600" dirty="0"/>
          </a:p>
          <a:p>
            <a:pPr marL="622300" lvl="1" indent="-285750">
              <a:buClr>
                <a:schemeClr val="accent4">
                  <a:lumMod val="75000"/>
                </a:schemeClr>
              </a:buClr>
              <a:buSzPct val="68000"/>
              <a:buFont typeface="Arial" panose="020B0604020202020204" pitchFamily="34" charset="0"/>
              <a:buChar char="►"/>
            </a:pPr>
            <a:r>
              <a:rPr lang="en-US" sz="1600" b="1" dirty="0"/>
              <a:t>collating and passing on messages to the relevant individuals or </a:t>
            </a:r>
            <a:r>
              <a:rPr lang="en-US" sz="1600" b="1" dirty="0" smtClean="0"/>
              <a:t>departments </a:t>
            </a:r>
            <a:r>
              <a:rPr lang="en-US" sz="1600" dirty="0" smtClean="0"/>
              <a:t>– first thing a school does every morning is listen to the phone messages and passes the information to relevant parties. For example, missing teachers needs to be dealt with before the lessons start.</a:t>
            </a:r>
            <a:endParaRPr lang="en-GB" sz="1600" dirty="0"/>
          </a:p>
          <a:p>
            <a:pPr>
              <a:buClr>
                <a:schemeClr val="accent4">
                  <a:lumMod val="75000"/>
                </a:schemeClr>
              </a:buClr>
              <a:buSzPct val="68000"/>
            </a:pPr>
            <a:r>
              <a:rPr lang="en-US" sz="1600" b="1" dirty="0" smtClean="0">
                <a:solidFill>
                  <a:srgbClr val="FF0000"/>
                </a:solidFill>
              </a:rPr>
              <a:t>P6.1 – Task 08 –</a:t>
            </a:r>
            <a:r>
              <a:rPr lang="en-US" sz="1600" dirty="0" smtClean="0">
                <a:solidFill>
                  <a:srgbClr val="FF0000"/>
                </a:solidFill>
              </a:rPr>
              <a:t> In a report, explain the business conventions of voicemail systems in context of a particular company.</a:t>
            </a:r>
            <a:endParaRPr lang="en-US" sz="1600" dirty="0">
              <a:solidFill>
                <a:srgbClr val="FF0000"/>
              </a:solidFill>
            </a:endParaRPr>
          </a:p>
        </p:txBody>
      </p:sp>
    </p:spTree>
    <p:extLst>
      <p:ext uri="{BB962C8B-B14F-4D97-AF65-F5344CB8AC3E}">
        <p14:creationId xmlns:p14="http://schemas.microsoft.com/office/powerpoint/2010/main" val="8953985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P6.2 – Voicemail Systems</a:t>
            </a:r>
            <a:endParaRPr lang="en-GB" sz="3800" b="1" dirty="0" smtClean="0"/>
          </a:p>
        </p:txBody>
      </p:sp>
      <p:sp>
        <p:nvSpPr>
          <p:cNvPr id="2" name="Rectangle 1"/>
          <p:cNvSpPr/>
          <p:nvPr/>
        </p:nvSpPr>
        <p:spPr>
          <a:xfrm>
            <a:off x="208675" y="1052736"/>
            <a:ext cx="8683805" cy="5539978"/>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780" dirty="0" smtClean="0"/>
              <a:t>Next you need to create a report that demonstrates that you monitored </a:t>
            </a:r>
            <a:r>
              <a:rPr lang="en-US" sz="1780" dirty="0"/>
              <a:t>voicemails for a minimum of 5 working </a:t>
            </a:r>
            <a:r>
              <a:rPr lang="en-US" sz="1780" dirty="0" smtClean="0"/>
              <a:t>days. This should be school related, such as the reception machine or the department machine.</a:t>
            </a:r>
          </a:p>
          <a:p>
            <a:pPr marL="285750" indent="-285750">
              <a:buClr>
                <a:schemeClr val="accent4">
                  <a:lumMod val="75000"/>
                </a:schemeClr>
              </a:buClr>
              <a:buSzPct val="68000"/>
              <a:buFont typeface="Arial" panose="020B0604020202020204" pitchFamily="34" charset="0"/>
              <a:buChar char="►"/>
            </a:pPr>
            <a:r>
              <a:rPr lang="en-US" sz="1780" dirty="0" smtClean="0"/>
              <a:t>Before you do, you need to make sure there is no confidential messages on the machine. Then describe the messages that were left, and fill in the following table:</a:t>
            </a:r>
          </a:p>
          <a:p>
            <a:pPr marL="285750" indent="-285750">
              <a:buClr>
                <a:schemeClr val="accent4">
                  <a:lumMod val="75000"/>
                </a:schemeClr>
              </a:buClr>
              <a:buSzPct val="68000"/>
              <a:buFont typeface="Arial" panose="020B0604020202020204" pitchFamily="34" charset="0"/>
              <a:buChar char="►"/>
            </a:pPr>
            <a:endParaRPr lang="en-US" sz="1780" dirty="0"/>
          </a:p>
          <a:p>
            <a:pPr marL="285750" indent="-285750">
              <a:buClr>
                <a:schemeClr val="accent4">
                  <a:lumMod val="75000"/>
                </a:schemeClr>
              </a:buClr>
              <a:buSzPct val="68000"/>
              <a:buFont typeface="Arial" panose="020B0604020202020204" pitchFamily="34" charset="0"/>
              <a:buChar char="►"/>
            </a:pPr>
            <a:endParaRPr lang="en-US" sz="1780" dirty="0" smtClean="0"/>
          </a:p>
          <a:p>
            <a:pPr marL="285750" indent="-285750">
              <a:buClr>
                <a:schemeClr val="accent4">
                  <a:lumMod val="75000"/>
                </a:schemeClr>
              </a:buClr>
              <a:buSzPct val="68000"/>
              <a:buFont typeface="Arial" panose="020B0604020202020204" pitchFamily="34" charset="0"/>
              <a:buChar char="►"/>
            </a:pPr>
            <a:endParaRPr lang="en-US" sz="1780" dirty="0"/>
          </a:p>
          <a:p>
            <a:pPr>
              <a:buClr>
                <a:schemeClr val="accent4">
                  <a:lumMod val="75000"/>
                </a:schemeClr>
              </a:buClr>
              <a:buSzPct val="68000"/>
            </a:pPr>
            <a:endParaRPr lang="en-US" sz="1780" dirty="0" smtClean="0"/>
          </a:p>
          <a:p>
            <a:pPr marL="285750" indent="-285750">
              <a:buClr>
                <a:schemeClr val="accent4">
                  <a:lumMod val="75000"/>
                </a:schemeClr>
              </a:buClr>
              <a:buSzPct val="68000"/>
              <a:buFont typeface="Arial" panose="020B0604020202020204" pitchFamily="34" charset="0"/>
              <a:buChar char="►"/>
            </a:pPr>
            <a:r>
              <a:rPr lang="en-US" sz="1780" dirty="0" smtClean="0"/>
              <a:t>The evidence of setting up the voicemail can be done as a video as long as it is demonstrated and annotated to meet the convention criteria.</a:t>
            </a:r>
          </a:p>
          <a:p>
            <a:pPr>
              <a:buClr>
                <a:schemeClr val="accent4">
                  <a:lumMod val="75000"/>
                </a:schemeClr>
              </a:buClr>
              <a:buSzPct val="68000"/>
            </a:pPr>
            <a:r>
              <a:rPr lang="en-US" sz="1780" b="1" dirty="0" smtClean="0">
                <a:solidFill>
                  <a:srgbClr val="FF0000"/>
                </a:solidFill>
              </a:rPr>
              <a:t>P6.2 </a:t>
            </a:r>
            <a:r>
              <a:rPr lang="en-US" sz="1780" b="1" dirty="0">
                <a:solidFill>
                  <a:srgbClr val="FF0000"/>
                </a:solidFill>
              </a:rPr>
              <a:t>– Task </a:t>
            </a:r>
            <a:r>
              <a:rPr lang="en-US" sz="1780" b="1" dirty="0" smtClean="0">
                <a:solidFill>
                  <a:srgbClr val="FF0000"/>
                </a:solidFill>
              </a:rPr>
              <a:t>09 </a:t>
            </a:r>
            <a:r>
              <a:rPr lang="en-US" sz="1780" b="1" dirty="0">
                <a:solidFill>
                  <a:srgbClr val="FF0000"/>
                </a:solidFill>
              </a:rPr>
              <a:t>-</a:t>
            </a:r>
            <a:r>
              <a:rPr lang="en-US" sz="1780" dirty="0">
                <a:solidFill>
                  <a:srgbClr val="FF0000"/>
                </a:solidFill>
              </a:rPr>
              <a:t> Set up and monitor own voicemail </a:t>
            </a:r>
            <a:r>
              <a:rPr lang="en-US" sz="1780" dirty="0" smtClean="0">
                <a:solidFill>
                  <a:srgbClr val="FF0000"/>
                </a:solidFill>
              </a:rPr>
              <a:t>system</a:t>
            </a:r>
            <a:endParaRPr lang="en-US" sz="1780" dirty="0" smtClean="0"/>
          </a:p>
          <a:p>
            <a:pPr marL="285750" indent="-285750">
              <a:buClr>
                <a:schemeClr val="accent4">
                  <a:lumMod val="75000"/>
                </a:schemeClr>
              </a:buClr>
              <a:buSzPct val="68000"/>
              <a:buFont typeface="Arial" panose="020B0604020202020204" pitchFamily="34" charset="0"/>
              <a:buChar char="►"/>
            </a:pPr>
            <a:r>
              <a:rPr lang="en-US" sz="1780" dirty="0" smtClean="0"/>
              <a:t>Monitoring voicemails on behalf of others (M3) also includes aspects such as updating the voicemail message if required, ensuring messages are passed to relevant colleagues and advising of the urgency of the message.</a:t>
            </a:r>
          </a:p>
          <a:p>
            <a:pPr marL="285750" indent="-285750">
              <a:buClr>
                <a:schemeClr val="accent4">
                  <a:lumMod val="75000"/>
                </a:schemeClr>
              </a:buClr>
              <a:buSzPct val="68000"/>
              <a:buFont typeface="Arial" panose="020B0604020202020204" pitchFamily="34" charset="0"/>
              <a:buChar char="►"/>
            </a:pPr>
            <a:r>
              <a:rPr lang="en-US" sz="1780" dirty="0" smtClean="0"/>
              <a:t>This should be done as three different versions of P6 or on a multi-system, if your school has one. Better to set one up, then reset it in a different place as the second and again for the third. Messages need to be monitored as before.</a:t>
            </a:r>
          </a:p>
          <a:p>
            <a:pPr>
              <a:buClr>
                <a:schemeClr val="accent4">
                  <a:lumMod val="75000"/>
                </a:schemeClr>
              </a:buClr>
              <a:buSzPct val="68000"/>
            </a:pPr>
            <a:r>
              <a:rPr lang="en-US" sz="1780" b="1" dirty="0" smtClean="0">
                <a:solidFill>
                  <a:srgbClr val="FF0000"/>
                </a:solidFill>
              </a:rPr>
              <a:t>M3.1 – Task 10 -</a:t>
            </a:r>
            <a:r>
              <a:rPr lang="en-US" sz="1780" dirty="0">
                <a:solidFill>
                  <a:srgbClr val="FF0000"/>
                </a:solidFill>
              </a:rPr>
              <a:t> </a:t>
            </a:r>
            <a:r>
              <a:rPr lang="en-US" sz="1780" dirty="0" smtClean="0">
                <a:solidFill>
                  <a:srgbClr val="FF0000"/>
                </a:solidFill>
              </a:rPr>
              <a:t>Set </a:t>
            </a:r>
            <a:r>
              <a:rPr lang="en-US" sz="1780" dirty="0">
                <a:solidFill>
                  <a:srgbClr val="FF0000"/>
                </a:solidFill>
              </a:rPr>
              <a:t>up and monitor a voicemail system on behalf of a colleague or </a:t>
            </a:r>
            <a:r>
              <a:rPr lang="en-US" sz="1780" dirty="0" smtClean="0">
                <a:solidFill>
                  <a:srgbClr val="FF0000"/>
                </a:solidFill>
              </a:rPr>
              <a:t>team.</a:t>
            </a:r>
            <a:endParaRPr lang="en-US" sz="1780"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718867850"/>
              </p:ext>
            </p:extLst>
          </p:nvPr>
        </p:nvGraphicFramePr>
        <p:xfrm>
          <a:off x="242604" y="2586608"/>
          <a:ext cx="8649875" cy="914400"/>
        </p:xfrm>
        <a:graphic>
          <a:graphicData uri="http://schemas.openxmlformats.org/drawingml/2006/table">
            <a:tbl>
              <a:tblPr firstRow="1" bandRow="1">
                <a:tableStyleId>{5C22544A-7EE6-4342-B048-85BDC9FD1C3A}</a:tableStyleId>
              </a:tblPr>
              <a:tblGrid>
                <a:gridCol w="512972"/>
                <a:gridCol w="917811"/>
                <a:gridCol w="881274"/>
                <a:gridCol w="1615555"/>
                <a:gridCol w="1031299"/>
                <a:gridCol w="2008319"/>
                <a:gridCol w="1682645"/>
              </a:tblGrid>
              <a:tr h="288032">
                <a:tc>
                  <a:txBody>
                    <a:bodyPr/>
                    <a:lstStyle/>
                    <a:p>
                      <a:r>
                        <a:rPr lang="en-IE" sz="1400" dirty="0" smtClean="0">
                          <a:latin typeface="Arial" panose="020B0604020202020204" pitchFamily="34" charset="0"/>
                          <a:cs typeface="Arial" panose="020B0604020202020204" pitchFamily="34" charset="0"/>
                        </a:rPr>
                        <a:t>Day</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Time</a:t>
                      </a:r>
                      <a:r>
                        <a:rPr lang="en-IE" sz="1400" baseline="0" dirty="0" smtClean="0">
                          <a:latin typeface="Arial" panose="020B0604020202020204" pitchFamily="34" charset="0"/>
                          <a:cs typeface="Arial" panose="020B0604020202020204" pitchFamily="34" charset="0"/>
                        </a:rPr>
                        <a:t> left</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Left By</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Message left</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Left for</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Level of importance</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Follow up details</a:t>
                      </a:r>
                      <a:endParaRPr lang="en-GB" sz="1400" dirty="0">
                        <a:latin typeface="Arial" panose="020B0604020202020204" pitchFamily="34" charset="0"/>
                        <a:cs typeface="Arial" panose="020B0604020202020204" pitchFamily="34" charset="0"/>
                      </a:endParaRPr>
                    </a:p>
                  </a:txBody>
                  <a:tcPr/>
                </a:tc>
              </a:tr>
              <a:tr h="288032">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r>
              <a:tr h="288032">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3445874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M4.1 – Appropriate Communication Method</a:t>
            </a:r>
            <a:endParaRPr lang="en-GB" sz="3200" b="1" dirty="0" smtClean="0"/>
          </a:p>
        </p:txBody>
      </p:sp>
      <p:sp>
        <p:nvSpPr>
          <p:cNvPr id="2" name="Rectangle 1"/>
          <p:cNvSpPr/>
          <p:nvPr/>
        </p:nvSpPr>
        <p:spPr>
          <a:xfrm>
            <a:off x="208675" y="1052736"/>
            <a:ext cx="8683805" cy="5570756"/>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780" dirty="0" smtClean="0"/>
              <a:t>For M4, you need to </a:t>
            </a:r>
            <a:r>
              <a:rPr lang="en-US" sz="1780" dirty="0"/>
              <a:t>draws on knowledge and skills developed in criteria </a:t>
            </a:r>
            <a:r>
              <a:rPr lang="en-US" sz="1780" dirty="0" smtClean="0"/>
              <a:t>P1 to P5</a:t>
            </a:r>
            <a:r>
              <a:rPr lang="en-US" sz="1780" dirty="0"/>
              <a:t>. To achieve M4, </a:t>
            </a:r>
            <a:r>
              <a:rPr lang="en-US" sz="1780" dirty="0" smtClean="0"/>
              <a:t>you must </a:t>
            </a:r>
            <a:r>
              <a:rPr lang="en-US" sz="1780" dirty="0"/>
              <a:t>choose for </a:t>
            </a:r>
            <a:r>
              <a:rPr lang="en-US" sz="1780" dirty="0" smtClean="0"/>
              <a:t>yourself </a:t>
            </a:r>
            <a:r>
              <a:rPr lang="en-US" sz="1780" dirty="0"/>
              <a:t>an appropriate form of communication for dealing with a situation with specific requirements. For example, the situation could require sensitivity or confidentiality of response, or a speedy outcome. They must also justify why they chose that method over </a:t>
            </a:r>
            <a:r>
              <a:rPr lang="en-US" sz="1780" dirty="0" smtClean="0"/>
              <a:t>another.</a:t>
            </a:r>
          </a:p>
          <a:p>
            <a:pPr marL="285750" indent="-285750">
              <a:buClr>
                <a:schemeClr val="accent4">
                  <a:lumMod val="75000"/>
                </a:schemeClr>
              </a:buClr>
              <a:buSzPct val="68000"/>
              <a:buFont typeface="Arial" panose="020B0604020202020204" pitchFamily="34" charset="0"/>
              <a:buChar char="►"/>
            </a:pPr>
            <a:r>
              <a:rPr lang="en-US" sz="1780" dirty="0" smtClean="0"/>
              <a:t>Your teacher should supply each student with a range of scenarios, some with sensitivity attached, and you need to choose and draw up a solution with a justification.</a:t>
            </a:r>
          </a:p>
          <a:p>
            <a:pPr marL="285750" indent="-285750">
              <a:buClr>
                <a:schemeClr val="accent4">
                  <a:lumMod val="75000"/>
                </a:schemeClr>
              </a:buClr>
              <a:buSzPct val="68000"/>
              <a:buFont typeface="Arial" panose="020B0604020202020204" pitchFamily="34" charset="0"/>
              <a:buChar char="►"/>
            </a:pPr>
            <a:r>
              <a:rPr lang="en-US" sz="1780" dirty="0" smtClean="0"/>
              <a:t>Format your report as such:</a:t>
            </a:r>
          </a:p>
          <a:p>
            <a:pPr marL="719138" lvl="1" indent="-342900">
              <a:buClr>
                <a:schemeClr val="accent4">
                  <a:lumMod val="75000"/>
                </a:schemeClr>
              </a:buClr>
              <a:buSzPct val="80000"/>
              <a:buFont typeface="+mj-lt"/>
              <a:buAutoNum type="arabicPeriod"/>
            </a:pPr>
            <a:r>
              <a:rPr lang="en-US" sz="1780" dirty="0" smtClean="0"/>
              <a:t>Problem Scenario </a:t>
            </a:r>
          </a:p>
          <a:p>
            <a:pPr marL="719138" lvl="1" indent="-342900">
              <a:buClr>
                <a:schemeClr val="accent4">
                  <a:lumMod val="75000"/>
                </a:schemeClr>
              </a:buClr>
              <a:buSzPct val="80000"/>
              <a:buFont typeface="+mj-lt"/>
              <a:buAutoNum type="arabicPeriod"/>
            </a:pPr>
            <a:r>
              <a:rPr lang="en-US" sz="1780" dirty="0" smtClean="0"/>
              <a:t>Urgency and sensitivity of the issue</a:t>
            </a:r>
          </a:p>
          <a:p>
            <a:pPr marL="719138" lvl="1" indent="-342900">
              <a:buClr>
                <a:schemeClr val="accent4">
                  <a:lumMod val="75000"/>
                </a:schemeClr>
              </a:buClr>
              <a:buSzPct val="80000"/>
              <a:buFont typeface="+mj-lt"/>
              <a:buAutoNum type="arabicPeriod"/>
            </a:pPr>
            <a:r>
              <a:rPr lang="en-US" sz="1780" dirty="0" smtClean="0"/>
              <a:t>Message relayed details (time, date and method the issue was received)</a:t>
            </a:r>
          </a:p>
          <a:p>
            <a:pPr marL="719138" lvl="1" indent="-342900">
              <a:buClr>
                <a:schemeClr val="accent4">
                  <a:lumMod val="75000"/>
                </a:schemeClr>
              </a:buClr>
              <a:buSzPct val="80000"/>
              <a:buFont typeface="+mj-lt"/>
              <a:buAutoNum type="arabicPeriod"/>
            </a:pPr>
            <a:r>
              <a:rPr lang="en-US" sz="1780" dirty="0" smtClean="0"/>
              <a:t>Solution success criteria</a:t>
            </a:r>
          </a:p>
          <a:p>
            <a:pPr marL="719138" lvl="1" indent="-342900">
              <a:buClr>
                <a:schemeClr val="accent4">
                  <a:lumMod val="75000"/>
                </a:schemeClr>
              </a:buClr>
              <a:buSzPct val="80000"/>
              <a:buFont typeface="+mj-lt"/>
              <a:buAutoNum type="arabicPeriod"/>
            </a:pPr>
            <a:r>
              <a:rPr lang="en-US" sz="1780" dirty="0" smtClean="0"/>
              <a:t>Generated solution</a:t>
            </a:r>
          </a:p>
          <a:p>
            <a:pPr marL="719138" lvl="1" indent="-342900">
              <a:buClr>
                <a:schemeClr val="accent4">
                  <a:lumMod val="75000"/>
                </a:schemeClr>
              </a:buClr>
              <a:buSzPct val="80000"/>
              <a:buFont typeface="+mj-lt"/>
              <a:buAutoNum type="arabicPeriod"/>
            </a:pPr>
            <a:r>
              <a:rPr lang="en-US" sz="1780" dirty="0" smtClean="0"/>
              <a:t>Justification of why the solution was the better method.</a:t>
            </a:r>
          </a:p>
          <a:p>
            <a:pPr marL="719138" lvl="1" indent="-342900">
              <a:buClr>
                <a:schemeClr val="accent4">
                  <a:lumMod val="75000"/>
                </a:schemeClr>
              </a:buClr>
              <a:buSzPct val="80000"/>
              <a:buFont typeface="+mj-lt"/>
              <a:buAutoNum type="arabicPeriod"/>
            </a:pPr>
            <a:r>
              <a:rPr lang="en-US" sz="1780" dirty="0" smtClean="0"/>
              <a:t>Justification of why other solutions would be less effective.</a:t>
            </a:r>
          </a:p>
          <a:p>
            <a:pPr>
              <a:buClr>
                <a:schemeClr val="accent4">
                  <a:lumMod val="75000"/>
                </a:schemeClr>
              </a:buClr>
              <a:buSzPct val="68000"/>
            </a:pPr>
            <a:r>
              <a:rPr lang="en-US" sz="1780" b="1" dirty="0" smtClean="0">
                <a:solidFill>
                  <a:srgbClr val="FF0000"/>
                </a:solidFill>
              </a:rPr>
              <a:t>M4.1 – Task 11 -</a:t>
            </a:r>
            <a:r>
              <a:rPr lang="en-US" sz="1780" dirty="0">
                <a:solidFill>
                  <a:srgbClr val="FF0000"/>
                </a:solidFill>
              </a:rPr>
              <a:t> </a:t>
            </a:r>
            <a:r>
              <a:rPr lang="en-US" sz="1780" dirty="0" smtClean="0">
                <a:solidFill>
                  <a:srgbClr val="FF0000"/>
                </a:solidFill>
              </a:rPr>
              <a:t>Choose </a:t>
            </a:r>
            <a:r>
              <a:rPr lang="en-US" sz="1780" dirty="0">
                <a:solidFill>
                  <a:srgbClr val="FF0000"/>
                </a:solidFill>
              </a:rPr>
              <a:t>an appropriate format (letter, email or phone call) to communicate with external contacts on matters with specific requirements and justify why the format used was chosen over other formats</a:t>
            </a:r>
          </a:p>
        </p:txBody>
      </p:sp>
    </p:spTree>
    <p:extLst>
      <p:ext uri="{BB962C8B-B14F-4D97-AF65-F5344CB8AC3E}">
        <p14:creationId xmlns:p14="http://schemas.microsoft.com/office/powerpoint/2010/main" val="1894408429"/>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267596"/>
          </a:xfrm>
          <a:prstGeom prst="rect">
            <a:avLst/>
          </a:prstGeom>
        </p:spPr>
        <p:txBody>
          <a:bodyPr wrap="square">
            <a:spAutoFit/>
          </a:bodyPr>
          <a:lstStyle/>
          <a:p>
            <a:pPr>
              <a:buClr>
                <a:schemeClr val="accent4">
                  <a:lumMod val="75000"/>
                </a:schemeClr>
              </a:buClr>
              <a:buSzPct val="68000"/>
            </a:pPr>
            <a:r>
              <a:rPr lang="en-US" sz="1780" b="1" dirty="0">
                <a:solidFill>
                  <a:srgbClr val="FF0000"/>
                </a:solidFill>
              </a:rPr>
              <a:t>P4.1 – Task 01 –</a:t>
            </a:r>
            <a:r>
              <a:rPr lang="en-US" sz="1780" dirty="0">
                <a:solidFill>
                  <a:srgbClr val="FF0000"/>
                </a:solidFill>
              </a:rPr>
              <a:t> Create a report on the basic conventions needed for a professional phone call.</a:t>
            </a:r>
          </a:p>
          <a:p>
            <a:pPr>
              <a:buClr>
                <a:schemeClr val="accent4">
                  <a:lumMod val="75000"/>
                </a:schemeClr>
              </a:buClr>
              <a:buSzPct val="68000"/>
            </a:pPr>
            <a:r>
              <a:rPr lang="en-US" sz="1780" b="1" dirty="0" smtClean="0">
                <a:solidFill>
                  <a:srgbClr val="FF0000"/>
                </a:solidFill>
              </a:rPr>
              <a:t>P4.1 </a:t>
            </a:r>
            <a:r>
              <a:rPr lang="en-US" sz="1780" b="1" dirty="0">
                <a:solidFill>
                  <a:srgbClr val="FF0000"/>
                </a:solidFill>
              </a:rPr>
              <a:t>– Task 02 –</a:t>
            </a:r>
            <a:r>
              <a:rPr lang="en-US" sz="1780" dirty="0">
                <a:solidFill>
                  <a:srgbClr val="FF0000"/>
                </a:solidFill>
              </a:rPr>
              <a:t> Create a report on the calling conventions needed for a professional phone call.</a:t>
            </a:r>
          </a:p>
          <a:p>
            <a:pPr>
              <a:buClr>
                <a:schemeClr val="accent4">
                  <a:lumMod val="75000"/>
                </a:schemeClr>
              </a:buClr>
              <a:buSzPct val="68000"/>
            </a:pPr>
            <a:r>
              <a:rPr lang="en-US" sz="1780" b="1" dirty="0" smtClean="0">
                <a:solidFill>
                  <a:srgbClr val="FF0000"/>
                </a:solidFill>
              </a:rPr>
              <a:t>P4.1 </a:t>
            </a:r>
            <a:r>
              <a:rPr lang="en-US" sz="1780" b="1" dirty="0">
                <a:solidFill>
                  <a:srgbClr val="FF0000"/>
                </a:solidFill>
              </a:rPr>
              <a:t>– Task 03 –</a:t>
            </a:r>
            <a:r>
              <a:rPr lang="en-US" sz="1780" dirty="0">
                <a:solidFill>
                  <a:srgbClr val="FF0000"/>
                </a:solidFill>
              </a:rPr>
              <a:t> Create a report on the holding, transferring and conferencing conventions needed for a professional phone call.</a:t>
            </a:r>
            <a:endParaRPr lang="en-US" sz="1780" dirty="0"/>
          </a:p>
          <a:p>
            <a:pPr>
              <a:buClr>
                <a:schemeClr val="accent4">
                  <a:lumMod val="75000"/>
                </a:schemeClr>
              </a:buClr>
              <a:buSzPct val="68000"/>
            </a:pPr>
            <a:r>
              <a:rPr lang="en-US" sz="1780" b="1" dirty="0" smtClean="0">
                <a:solidFill>
                  <a:srgbClr val="FF0000"/>
                </a:solidFill>
              </a:rPr>
              <a:t>P4.2 </a:t>
            </a:r>
            <a:r>
              <a:rPr lang="en-US" sz="1780" b="1" dirty="0">
                <a:solidFill>
                  <a:srgbClr val="FF0000"/>
                </a:solidFill>
              </a:rPr>
              <a:t>– Task 04 -</a:t>
            </a:r>
            <a:r>
              <a:rPr lang="en-US" sz="1780" dirty="0">
                <a:solidFill>
                  <a:srgbClr val="FF0000"/>
                </a:solidFill>
              </a:rPr>
              <a:t> Make and receive telephone calls, adhering to business convention.</a:t>
            </a:r>
          </a:p>
          <a:p>
            <a:pPr>
              <a:buClr>
                <a:schemeClr val="accent4">
                  <a:lumMod val="75000"/>
                </a:schemeClr>
              </a:buClr>
              <a:buSzPct val="68000"/>
            </a:pPr>
            <a:r>
              <a:rPr lang="en-US" sz="1780" b="1" dirty="0" smtClean="0">
                <a:solidFill>
                  <a:srgbClr val="FF0000"/>
                </a:solidFill>
              </a:rPr>
              <a:t>M2.1 </a:t>
            </a:r>
            <a:r>
              <a:rPr lang="en-US" sz="1780" b="1" dirty="0">
                <a:solidFill>
                  <a:srgbClr val="FF0000"/>
                </a:solidFill>
              </a:rPr>
              <a:t>– Task 05 -</a:t>
            </a:r>
            <a:r>
              <a:rPr lang="en-US" sz="1780" dirty="0">
                <a:solidFill>
                  <a:srgbClr val="FF0000"/>
                </a:solidFill>
              </a:rPr>
              <a:t> Transfer business calls to colleagues, adhering to business convention.</a:t>
            </a:r>
          </a:p>
          <a:p>
            <a:pPr>
              <a:buClr>
                <a:schemeClr val="accent4">
                  <a:lumMod val="75000"/>
                </a:schemeClr>
              </a:buClr>
              <a:buSzPct val="68000"/>
            </a:pPr>
            <a:r>
              <a:rPr lang="en-US" sz="1780" b="1" dirty="0" smtClean="0">
                <a:solidFill>
                  <a:srgbClr val="FF0000"/>
                </a:solidFill>
              </a:rPr>
              <a:t>P5.1 </a:t>
            </a:r>
            <a:r>
              <a:rPr lang="en-US" sz="1780" b="1" dirty="0">
                <a:solidFill>
                  <a:srgbClr val="FF0000"/>
                </a:solidFill>
              </a:rPr>
              <a:t>– Task 06 -</a:t>
            </a:r>
            <a:r>
              <a:rPr lang="en-US" sz="1780" dirty="0">
                <a:solidFill>
                  <a:srgbClr val="FF0000"/>
                </a:solidFill>
              </a:rPr>
              <a:t> Complete follow-up tasks in relation to business telephone calls.</a:t>
            </a:r>
          </a:p>
          <a:p>
            <a:pPr>
              <a:buClr>
                <a:schemeClr val="accent4">
                  <a:lumMod val="75000"/>
                </a:schemeClr>
              </a:buClr>
              <a:buSzPct val="68000"/>
            </a:pPr>
            <a:r>
              <a:rPr lang="en-US" sz="1780" b="1" dirty="0" smtClean="0">
                <a:solidFill>
                  <a:srgbClr val="FF0000"/>
                </a:solidFill>
              </a:rPr>
              <a:t>D1.1 </a:t>
            </a:r>
            <a:r>
              <a:rPr lang="en-US" sz="1780" b="1" dirty="0">
                <a:solidFill>
                  <a:srgbClr val="FF0000"/>
                </a:solidFill>
              </a:rPr>
              <a:t>– Task 07 -</a:t>
            </a:r>
            <a:r>
              <a:rPr lang="en-US" sz="1780" dirty="0">
                <a:solidFill>
                  <a:srgbClr val="FF0000"/>
                </a:solidFill>
              </a:rPr>
              <a:t> Set up and lead a conference call, adhering to business convention. </a:t>
            </a:r>
          </a:p>
          <a:p>
            <a:pPr>
              <a:buClr>
                <a:schemeClr val="accent4">
                  <a:lumMod val="75000"/>
                </a:schemeClr>
              </a:buClr>
              <a:buSzPct val="68000"/>
            </a:pPr>
            <a:r>
              <a:rPr lang="en-US" sz="1780" b="1" dirty="0" smtClean="0">
                <a:solidFill>
                  <a:srgbClr val="FF0000"/>
                </a:solidFill>
              </a:rPr>
              <a:t>P6.1 </a:t>
            </a:r>
            <a:r>
              <a:rPr lang="en-US" sz="1780" b="1" dirty="0">
                <a:solidFill>
                  <a:srgbClr val="FF0000"/>
                </a:solidFill>
              </a:rPr>
              <a:t>– Task 08 –</a:t>
            </a:r>
            <a:r>
              <a:rPr lang="en-US" sz="1780" dirty="0">
                <a:solidFill>
                  <a:srgbClr val="FF0000"/>
                </a:solidFill>
              </a:rPr>
              <a:t> In a report, explain the business conventions of voicemail systems in context of a particular company.</a:t>
            </a:r>
          </a:p>
          <a:p>
            <a:pPr>
              <a:buClr>
                <a:schemeClr val="accent4">
                  <a:lumMod val="75000"/>
                </a:schemeClr>
              </a:buClr>
              <a:buSzPct val="68000"/>
            </a:pPr>
            <a:r>
              <a:rPr lang="en-US" sz="1780" b="1" dirty="0" smtClean="0">
                <a:solidFill>
                  <a:srgbClr val="FF0000"/>
                </a:solidFill>
              </a:rPr>
              <a:t>P6.2 </a:t>
            </a:r>
            <a:r>
              <a:rPr lang="en-US" sz="1780" b="1" dirty="0">
                <a:solidFill>
                  <a:srgbClr val="FF0000"/>
                </a:solidFill>
              </a:rPr>
              <a:t>– Task </a:t>
            </a:r>
            <a:r>
              <a:rPr lang="en-US" sz="1780" b="1" dirty="0" smtClean="0">
                <a:solidFill>
                  <a:srgbClr val="FF0000"/>
                </a:solidFill>
              </a:rPr>
              <a:t>09 </a:t>
            </a:r>
            <a:r>
              <a:rPr lang="en-US" sz="1780" b="1" dirty="0">
                <a:solidFill>
                  <a:srgbClr val="FF0000"/>
                </a:solidFill>
              </a:rPr>
              <a:t>-</a:t>
            </a:r>
            <a:r>
              <a:rPr lang="en-US" sz="1780" dirty="0">
                <a:solidFill>
                  <a:srgbClr val="FF0000"/>
                </a:solidFill>
              </a:rPr>
              <a:t> Set up and monitor own voicemail system</a:t>
            </a:r>
            <a:endParaRPr lang="en-US" sz="1780" dirty="0"/>
          </a:p>
          <a:p>
            <a:pPr>
              <a:buClr>
                <a:schemeClr val="accent4">
                  <a:lumMod val="75000"/>
                </a:schemeClr>
              </a:buClr>
              <a:buSzPct val="68000"/>
            </a:pPr>
            <a:r>
              <a:rPr lang="en-US" sz="1780" b="1" dirty="0" smtClean="0">
                <a:solidFill>
                  <a:srgbClr val="FF0000"/>
                </a:solidFill>
              </a:rPr>
              <a:t>M3.1 </a:t>
            </a:r>
            <a:r>
              <a:rPr lang="en-US" sz="1780" b="1" dirty="0">
                <a:solidFill>
                  <a:srgbClr val="FF0000"/>
                </a:solidFill>
              </a:rPr>
              <a:t>– Task </a:t>
            </a:r>
            <a:r>
              <a:rPr lang="en-US" sz="1780" b="1" dirty="0" smtClean="0">
                <a:solidFill>
                  <a:srgbClr val="FF0000"/>
                </a:solidFill>
              </a:rPr>
              <a:t>10 </a:t>
            </a:r>
            <a:r>
              <a:rPr lang="en-US" sz="1780" b="1" dirty="0">
                <a:solidFill>
                  <a:srgbClr val="FF0000"/>
                </a:solidFill>
              </a:rPr>
              <a:t>-</a:t>
            </a:r>
            <a:r>
              <a:rPr lang="en-US" sz="1780" dirty="0">
                <a:solidFill>
                  <a:srgbClr val="FF0000"/>
                </a:solidFill>
              </a:rPr>
              <a:t> Set up and monitor a voicemail system on behalf of a colleague or team.</a:t>
            </a:r>
          </a:p>
          <a:p>
            <a:pPr>
              <a:buClr>
                <a:schemeClr val="accent4">
                  <a:lumMod val="75000"/>
                </a:schemeClr>
              </a:buClr>
              <a:buSzPct val="68000"/>
            </a:pPr>
            <a:r>
              <a:rPr lang="en-US" sz="1780" b="1" dirty="0" smtClean="0">
                <a:solidFill>
                  <a:srgbClr val="FF0000"/>
                </a:solidFill>
              </a:rPr>
              <a:t>M4.1 </a:t>
            </a:r>
            <a:r>
              <a:rPr lang="en-US" sz="1780" b="1" dirty="0">
                <a:solidFill>
                  <a:srgbClr val="FF0000"/>
                </a:solidFill>
              </a:rPr>
              <a:t>– Task </a:t>
            </a:r>
            <a:r>
              <a:rPr lang="en-US" sz="1780" b="1" dirty="0" smtClean="0">
                <a:solidFill>
                  <a:srgbClr val="FF0000"/>
                </a:solidFill>
              </a:rPr>
              <a:t>11 </a:t>
            </a:r>
            <a:r>
              <a:rPr lang="en-US" sz="1780" b="1" dirty="0">
                <a:solidFill>
                  <a:srgbClr val="FF0000"/>
                </a:solidFill>
              </a:rPr>
              <a:t>-</a:t>
            </a:r>
            <a:r>
              <a:rPr lang="en-US" sz="1780" dirty="0">
                <a:solidFill>
                  <a:srgbClr val="FF0000"/>
                </a:solidFill>
              </a:rPr>
              <a:t> Choose an appropriate format (letter, email or phone call) to communicate with external contacts on matters with specific requirements and justify why the format used was chosen over other formats</a:t>
            </a:r>
            <a:endParaRPr lang="en-US" sz="178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LO2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68068024"/>
              </p:ext>
            </p:extLst>
          </p:nvPr>
        </p:nvGraphicFramePr>
        <p:xfrm>
          <a:off x="251520" y="1052736"/>
          <a:ext cx="8640960" cy="5605272"/>
        </p:xfrm>
        <a:graphic>
          <a:graphicData uri="http://schemas.openxmlformats.org/drawingml/2006/table">
            <a:tbl>
              <a:tblPr firstRow="1" bandRow="1">
                <a:tableStyleId>{B301B821-A1FF-4177-AEE7-76D212191A09}</a:tableStyleId>
              </a:tblPr>
              <a:tblGrid>
                <a:gridCol w="1440160"/>
                <a:gridCol w="3206756"/>
                <a:gridCol w="2481876"/>
                <a:gridCol w="1512168"/>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communicate in writing, following business etiquette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 letter demonstrating business conventions and etiquette using information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Create and send business emails using the required etiquette and the following email functions: ● CC ● BCC ● An attachment ● A status (e.g. high importance, confidential)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870" dirty="0" smtClean="0">
                          <a:latin typeface="Arial" panose="020B0604020202020204" pitchFamily="34" charset="0"/>
                          <a:cs typeface="Arial" panose="020B0604020202020204" pitchFamily="34" charset="0"/>
                        </a:rPr>
                        <a:t>M1: Set up an email contact group and send a business email to the group</a:t>
                      </a:r>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Reply to a business email with multiple 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4">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communicate by telephone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Make and receive telephone calls,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M2:Transfer business calls to colleagues,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Set up and lead a conference call,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Complete follow-up tasks in relation to business telephone calls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Set up and monitor own voicemail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Set up and monitor a voicemail system on behalf of a colleague or team</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244602">
                <a:tc vMerge="1">
                  <a:txBody>
                    <a:bodyPr/>
                    <a:lstStyle/>
                    <a:p>
                      <a:endParaRPr lang="en-GB"/>
                    </a:p>
                  </a:txBody>
                  <a:tcPr/>
                </a:tc>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Choose an appropriate format (letter, email or phone call) to communicate with external contacts on matters with specific requirements and justify why the format used was chosen over other formats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r>
              <a:tr h="232813">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communicate appropriately in meetings when face-to-face with internal and external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Use interpersonal communication skills in a one-to-one situation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M5: Lead the discussion in a small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Contribute verbally to a large, formal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745">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Use interpersonal communication skills to contribute to a small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0615">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give and receive constructive feedback in a business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Give constructive feedback to a colleague on a business-related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Identify how to improve own communication skills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Respond appropriately to feedback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Identify how effective own communication skills have been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403018"/>
          </a:xfrm>
          <a:prstGeom prst="rect">
            <a:avLst/>
          </a:prstGeom>
        </p:spPr>
        <p:txBody>
          <a:bodyPr wrap="square" numCol="1" spcCol="72000">
            <a:spAutoFit/>
          </a:bodyPr>
          <a:lstStyle/>
          <a:p>
            <a:pPr marL="355600" indent="-355600">
              <a:buClr>
                <a:srgbClr val="C00000"/>
              </a:buClr>
              <a:buSzPct val="68000"/>
              <a:buFont typeface="Arial" panose="020B0604020202020204" pitchFamily="34" charset="0"/>
              <a:buChar char="►"/>
            </a:pPr>
            <a:r>
              <a:rPr lang="en-US" sz="2030" dirty="0"/>
              <a:t>In order to work effectively in any business environment, it is essential to have good communication skills. A person with excellent communication skills projects a professional image, which is likely to be respected by their colleagues – the result of which means that they can usually achieve far more than that of someone without strong communication skills. This unit aims to develop the different skills required for communicating in both remote and face-to-face situations, as effective business administrators need strength in both aspects.</a:t>
            </a:r>
          </a:p>
          <a:p>
            <a:pPr marL="355600" indent="-355600">
              <a:buClr>
                <a:srgbClr val="C00000"/>
              </a:buClr>
              <a:buSzPct val="68000"/>
              <a:buFont typeface="Arial" panose="020B0604020202020204" pitchFamily="34" charset="0"/>
              <a:buChar char="►"/>
            </a:pPr>
            <a:r>
              <a:rPr lang="en-US" sz="2030" dirty="0"/>
              <a:t>In business you will have to communicate in a variety of different ways including emails, meetings and on the telephone. The way you approach and deliver each communication method depends on a number of factors. In this unit you will develop your verbal, non-verbal and written communication skills by demonstrating that you can deliver a high level of communication to colleagues within a business context.</a:t>
            </a:r>
          </a:p>
          <a:p>
            <a:pPr marL="355600" indent="-355600">
              <a:buClr>
                <a:srgbClr val="C00000"/>
              </a:buClr>
              <a:buSzPct val="68000"/>
              <a:buFont typeface="Arial" panose="020B0604020202020204" pitchFamily="34" charset="0"/>
              <a:buChar char="►"/>
            </a:pPr>
            <a:r>
              <a:rPr lang="en-US" sz="2030" dirty="0"/>
              <a:t>The unit also aims to develop your skills to communicate individually and as part of a team and enables you to identify methods for improving both your own and colleagues’ communication skills.</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644622"/>
          </a:xfrm>
          <a:prstGeom prst="rect">
            <a:avLst/>
          </a:prstGeom>
        </p:spPr>
        <p:txBody>
          <a:bodyPr wrap="square">
            <a:spAutoFit/>
          </a:bodyPr>
          <a:lstStyle/>
          <a:p>
            <a:r>
              <a:rPr lang="en-US" sz="1640" dirty="0" smtClean="0"/>
              <a:t>In </a:t>
            </a:r>
            <a:r>
              <a:rPr lang="en-US" sz="1640" dirty="0"/>
              <a:t>order to meet </a:t>
            </a:r>
            <a:r>
              <a:rPr lang="en-US" sz="1640" b="1" dirty="0"/>
              <a:t>P4</a:t>
            </a:r>
            <a:r>
              <a:rPr lang="en-US" sz="1640" dirty="0"/>
              <a:t>, learners must </a:t>
            </a:r>
            <a:r>
              <a:rPr lang="en-US" sz="1640" b="1" dirty="0"/>
              <a:t>make at least one </a:t>
            </a:r>
            <a:r>
              <a:rPr lang="en-US" sz="1640" dirty="0"/>
              <a:t>and </a:t>
            </a:r>
            <a:r>
              <a:rPr lang="en-US" sz="1640" b="1" dirty="0"/>
              <a:t>receive at least one </a:t>
            </a:r>
            <a:r>
              <a:rPr lang="en-US" sz="1640" dirty="0"/>
              <a:t>telephone call to an external person, demonstrating that they have followed correct business conventions as detailed in the Teaching Content for 2.1. </a:t>
            </a:r>
          </a:p>
          <a:p>
            <a:r>
              <a:rPr lang="en-US" sz="1640" dirty="0"/>
              <a:t>To achieve </a:t>
            </a:r>
            <a:r>
              <a:rPr lang="en-US" sz="1640" b="1" dirty="0"/>
              <a:t>P5</a:t>
            </a:r>
            <a:r>
              <a:rPr lang="en-US" sz="1640" dirty="0"/>
              <a:t>, learners must complete follow up tasks related to a call, for example, they may need to find out information to answer a customer’s query, and call them back or email them with the information. </a:t>
            </a:r>
            <a:endParaRPr lang="en-US" sz="1640" dirty="0" smtClean="0"/>
          </a:p>
          <a:p>
            <a:r>
              <a:rPr lang="en-US" sz="1640" b="1" dirty="0"/>
              <a:t>M2 </a:t>
            </a:r>
            <a:r>
              <a:rPr lang="en-US" sz="1640" dirty="0"/>
              <a:t>requires the learners to transfer business calls to colleagues following business conventions (e.g. learners should explain why they are transferring the call and who they are directing it to, await a response before transferring and announce the caller to their colleague with an explanation of the caller’s query/issue). </a:t>
            </a:r>
          </a:p>
          <a:p>
            <a:r>
              <a:rPr lang="en-US" sz="1640" dirty="0"/>
              <a:t>In order to meet </a:t>
            </a:r>
            <a:r>
              <a:rPr lang="en-US" sz="1640" b="1" dirty="0"/>
              <a:t>D1</a:t>
            </a:r>
            <a:r>
              <a:rPr lang="en-US" sz="1640" dirty="0"/>
              <a:t>, learners must both set up and lead a conference call, with at least </a:t>
            </a:r>
            <a:r>
              <a:rPr lang="en-US" sz="1640" b="1" dirty="0"/>
              <a:t>three people </a:t>
            </a:r>
            <a:r>
              <a:rPr lang="en-US" sz="1640" dirty="0"/>
              <a:t>on the call, including themselves. Learners should evidence the criteria detailed in the Conference Call section of the Teaching Content for 2.1. </a:t>
            </a:r>
          </a:p>
          <a:p>
            <a:r>
              <a:rPr lang="en-US" sz="1640" dirty="0"/>
              <a:t>In order to meet grading criteria </a:t>
            </a:r>
            <a:r>
              <a:rPr lang="en-US" sz="1640" b="1" dirty="0"/>
              <a:t>P6 </a:t>
            </a:r>
            <a:r>
              <a:rPr lang="en-US" sz="1640" dirty="0"/>
              <a:t>and </a:t>
            </a:r>
            <a:r>
              <a:rPr lang="en-US" sz="1640" b="1" dirty="0"/>
              <a:t>M3</a:t>
            </a:r>
            <a:r>
              <a:rPr lang="en-US" sz="1640" dirty="0"/>
              <a:t>, learners should monitor voicemails for a </a:t>
            </a:r>
            <a:r>
              <a:rPr lang="en-US" sz="1640" b="1" dirty="0"/>
              <a:t>minimum of 5 working days</a:t>
            </a:r>
            <a:r>
              <a:rPr lang="en-US" sz="1640" dirty="0"/>
              <a:t>. Monitoring voicemails on behalf of others (</a:t>
            </a:r>
            <a:r>
              <a:rPr lang="en-US" sz="1640" b="1" dirty="0"/>
              <a:t>M3</a:t>
            </a:r>
            <a:r>
              <a:rPr lang="en-US" sz="1640" dirty="0"/>
              <a:t>) also includes aspects such as updating the voicemail message if required, ensuring messages are passed to relevant colleagues and advising of the urgency of the message. </a:t>
            </a:r>
          </a:p>
          <a:p>
            <a:r>
              <a:rPr lang="en-US" sz="1640" dirty="0"/>
              <a:t>Grading criteria </a:t>
            </a:r>
            <a:r>
              <a:rPr lang="en-US" sz="1640" b="1" dirty="0"/>
              <a:t>M4 </a:t>
            </a:r>
            <a:r>
              <a:rPr lang="en-US" sz="1640" dirty="0"/>
              <a:t>draws on knowledge and skills developed in criteria P1-P5. To achieve </a:t>
            </a:r>
            <a:r>
              <a:rPr lang="en-US" sz="1640" b="1" dirty="0"/>
              <a:t>M4</a:t>
            </a:r>
            <a:r>
              <a:rPr lang="en-US" sz="1640" dirty="0"/>
              <a:t>, learners must choose </a:t>
            </a:r>
            <a:r>
              <a:rPr lang="en-US" sz="1640" b="1" dirty="0"/>
              <a:t>for themselves </a:t>
            </a:r>
            <a:r>
              <a:rPr lang="en-US" sz="1640" dirty="0"/>
              <a:t>an appropriate form of communication for dealing with a situation with specific requirements. For example, the situation could require sensitivity or confidentiality of response, or a speedy outcome. They must also justify why they chose that method over another. </a:t>
            </a: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2800" dirty="0"/>
              <a:t>Assessment Criterion </a:t>
            </a:r>
            <a:r>
              <a:rPr lang="en-GB" sz="2800" dirty="0" smtClean="0"/>
              <a:t>P4, </a:t>
            </a:r>
            <a:r>
              <a:rPr lang="en-GB" sz="2800" dirty="0" smtClean="0"/>
              <a:t>P5, P6, M2, M3, M4 &amp; D1</a:t>
            </a:r>
            <a:endParaRPr lang="en-GB" sz="2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LO2 - Learning Outcomes</a:t>
            </a:r>
            <a:endParaRPr lang="en-GB" sz="3800" b="1" dirty="0" smtClean="0"/>
          </a:p>
        </p:txBody>
      </p:sp>
      <p:sp>
        <p:nvSpPr>
          <p:cNvPr id="2" name="Rectangle 1"/>
          <p:cNvSpPr/>
          <p:nvPr/>
        </p:nvSpPr>
        <p:spPr>
          <a:xfrm>
            <a:off x="208675" y="1052736"/>
            <a:ext cx="8654642" cy="5686878"/>
          </a:xfrm>
          <a:prstGeom prst="rect">
            <a:avLst/>
          </a:prstGeom>
        </p:spPr>
        <p:txBody>
          <a:bodyPr wrap="square" numCol="2" spcCol="72000">
            <a:spAutoFit/>
          </a:bodyPr>
          <a:lstStyle/>
          <a:p>
            <a:r>
              <a:rPr lang="en-US" sz="1100" dirty="0" smtClean="0"/>
              <a:t>2.1 </a:t>
            </a:r>
            <a:r>
              <a:rPr lang="en-US" sz="1100" dirty="0"/>
              <a:t>How to follow business conventions for making and receiving telephone calls i.e. </a:t>
            </a:r>
          </a:p>
          <a:p>
            <a:pPr marL="285750" indent="-285750">
              <a:buClr>
                <a:schemeClr val="accent4">
                  <a:lumMod val="75000"/>
                </a:schemeClr>
              </a:buClr>
              <a:buSzPct val="68000"/>
              <a:buFont typeface="Arial" panose="020B0604020202020204" pitchFamily="34" charset="0"/>
              <a:buChar char="►"/>
            </a:pPr>
            <a:r>
              <a:rPr lang="en-US" sz="1100" dirty="0" smtClean="0"/>
              <a:t>effective </a:t>
            </a:r>
            <a:r>
              <a:rPr lang="en-US" sz="1100" dirty="0"/>
              <a:t>use of verbal skills (e.g. speaking clearly, listening and responding appropriately, appropriate pace, avoidance of slang or jargon) </a:t>
            </a:r>
          </a:p>
          <a:p>
            <a:pPr marL="285750" indent="-285750">
              <a:buClr>
                <a:schemeClr val="accent4">
                  <a:lumMod val="75000"/>
                </a:schemeClr>
              </a:buClr>
              <a:buSzPct val="68000"/>
              <a:buFont typeface="Arial" panose="020B0604020202020204" pitchFamily="34" charset="0"/>
              <a:buChar char="►"/>
            </a:pPr>
            <a:r>
              <a:rPr lang="en-US" sz="1100" dirty="0" smtClean="0"/>
              <a:t>making </a:t>
            </a:r>
            <a:r>
              <a:rPr lang="en-US" sz="1100" dirty="0"/>
              <a:t>notes (e.g. for accurate and timely responses) </a:t>
            </a:r>
          </a:p>
          <a:p>
            <a:pPr marL="285750" indent="-285750">
              <a:buClr>
                <a:schemeClr val="accent4">
                  <a:lumMod val="75000"/>
                </a:schemeClr>
              </a:buClr>
              <a:buSzPct val="68000"/>
              <a:buFont typeface="Arial" panose="020B0604020202020204" pitchFamily="34" charset="0"/>
              <a:buChar char="►"/>
            </a:pPr>
            <a:r>
              <a:rPr lang="en-US" sz="1100" dirty="0" smtClean="0"/>
              <a:t>explaining </a:t>
            </a:r>
            <a:r>
              <a:rPr lang="en-US" sz="1100" dirty="0"/>
              <a:t>information and </a:t>
            </a:r>
            <a:r>
              <a:rPr lang="en-US" sz="1100" dirty="0" err="1"/>
              <a:t>summarising</a:t>
            </a:r>
            <a:r>
              <a:rPr lang="en-US" sz="1100" dirty="0"/>
              <a:t> conversations </a:t>
            </a:r>
          </a:p>
          <a:p>
            <a:pPr marL="285750" indent="-285750">
              <a:buClr>
                <a:schemeClr val="accent4">
                  <a:lumMod val="75000"/>
                </a:schemeClr>
              </a:buClr>
              <a:buSzPct val="68000"/>
              <a:buFont typeface="Arial" panose="020B0604020202020204" pitchFamily="34" charset="0"/>
              <a:buChar char="►"/>
            </a:pPr>
            <a:r>
              <a:rPr lang="en-US" sz="1100" dirty="0" smtClean="0"/>
              <a:t>agreeing </a:t>
            </a:r>
            <a:r>
              <a:rPr lang="en-US" sz="1100" dirty="0"/>
              <a:t>all key points before ending the call </a:t>
            </a:r>
          </a:p>
          <a:p>
            <a:pPr marL="285750" indent="-285750">
              <a:buClr>
                <a:schemeClr val="accent4">
                  <a:lumMod val="75000"/>
                </a:schemeClr>
              </a:buClr>
              <a:buSzPct val="68000"/>
              <a:buFont typeface="Arial" panose="020B0604020202020204" pitchFamily="34" charset="0"/>
              <a:buChar char="►"/>
            </a:pPr>
            <a:r>
              <a:rPr lang="en-US" sz="1100" dirty="0" smtClean="0"/>
              <a:t>taking </a:t>
            </a:r>
            <a:r>
              <a:rPr lang="en-US" sz="1100" dirty="0"/>
              <a:t>the caller’s contact details (e.g. name, company, contact number, best time to call back if follow up call is needed) </a:t>
            </a:r>
          </a:p>
          <a:p>
            <a:pPr marL="285750" indent="-285750">
              <a:buClr>
                <a:schemeClr val="accent4">
                  <a:lumMod val="75000"/>
                </a:schemeClr>
              </a:buClr>
              <a:buSzPct val="68000"/>
              <a:buFont typeface="Arial" panose="020B0604020202020204" pitchFamily="34" charset="0"/>
              <a:buChar char="►"/>
            </a:pPr>
            <a:r>
              <a:rPr lang="en-US" sz="1100" dirty="0" smtClean="0"/>
              <a:t>starting </a:t>
            </a:r>
            <a:r>
              <a:rPr lang="en-US" sz="1100" dirty="0"/>
              <a:t>and finishing call appropriately (e.g. greeting (e.g. hello, how may I help?), finishing (e.g. goodbye, thank you)) </a:t>
            </a:r>
          </a:p>
          <a:p>
            <a:pPr marL="285750" indent="-285750">
              <a:buClr>
                <a:schemeClr val="accent4">
                  <a:lumMod val="75000"/>
                </a:schemeClr>
              </a:buClr>
              <a:buSzPct val="68000"/>
              <a:buFont typeface="Arial" panose="020B0604020202020204" pitchFamily="34" charset="0"/>
              <a:buChar char="►"/>
            </a:pPr>
            <a:r>
              <a:rPr lang="en-US" sz="1100" dirty="0" smtClean="0"/>
              <a:t>telephone </a:t>
            </a:r>
            <a:r>
              <a:rPr lang="en-US" sz="1100" dirty="0"/>
              <a:t>responsibility (e.g. identifying whose responsibility it is to answer calls, within specified timescales) </a:t>
            </a:r>
          </a:p>
          <a:p>
            <a:pPr marL="285750" indent="-285750">
              <a:buClr>
                <a:schemeClr val="accent4">
                  <a:lumMod val="75000"/>
                </a:schemeClr>
              </a:buClr>
              <a:buSzPct val="68000"/>
              <a:buFont typeface="Arial" panose="020B0604020202020204" pitchFamily="34" charset="0"/>
              <a:buChar char="►"/>
            </a:pPr>
            <a:r>
              <a:rPr lang="en-GB" sz="1100" dirty="0" smtClean="0"/>
              <a:t>making </a:t>
            </a:r>
            <a:r>
              <a:rPr lang="en-GB" sz="1100" dirty="0"/>
              <a:t>calls i.e. </a:t>
            </a:r>
          </a:p>
          <a:p>
            <a:pPr marL="354013" indent="-171450">
              <a:buClr>
                <a:srgbClr val="002060"/>
              </a:buClr>
              <a:buFont typeface="Courier New" panose="02070309020205020404" pitchFamily="49" charset="0"/>
              <a:buChar char="o"/>
            </a:pPr>
            <a:r>
              <a:rPr lang="en-US" sz="1100" dirty="0" smtClean="0"/>
              <a:t>advance </a:t>
            </a:r>
            <a:r>
              <a:rPr lang="en-US" sz="1100" dirty="0"/>
              <a:t>planning (e.g. what you want to say or know, answers to potential questions) </a:t>
            </a:r>
          </a:p>
          <a:p>
            <a:pPr marL="354013" indent="-171450">
              <a:buClr>
                <a:srgbClr val="002060"/>
              </a:buClr>
              <a:buFont typeface="Courier New" panose="02070309020205020404" pitchFamily="49" charset="0"/>
              <a:buChar char="o"/>
            </a:pPr>
            <a:r>
              <a:rPr lang="en-US" sz="1100" dirty="0" smtClean="0"/>
              <a:t>introducing </a:t>
            </a:r>
            <a:r>
              <a:rPr lang="en-US" sz="1100" dirty="0"/>
              <a:t>yourself and why you are calling </a:t>
            </a:r>
          </a:p>
          <a:p>
            <a:pPr marL="354013" indent="-171450">
              <a:buClr>
                <a:srgbClr val="002060"/>
              </a:buClr>
              <a:buFont typeface="Courier New" panose="02070309020205020404" pitchFamily="49" charset="0"/>
              <a:buChar char="o"/>
            </a:pPr>
            <a:r>
              <a:rPr lang="en-US" sz="1100" dirty="0" smtClean="0"/>
              <a:t>using </a:t>
            </a:r>
            <a:r>
              <a:rPr lang="en-US" sz="1100" dirty="0"/>
              <a:t>the recipient’s name (e.g. formality requirements (e.g. </a:t>
            </a:r>
            <a:r>
              <a:rPr lang="en-US" sz="1100" dirty="0" err="1"/>
              <a:t>Mr</a:t>
            </a:r>
            <a:r>
              <a:rPr lang="en-US" sz="1100" dirty="0"/>
              <a:t>, </a:t>
            </a:r>
            <a:r>
              <a:rPr lang="en-US" sz="1100" dirty="0" err="1"/>
              <a:t>Mrs</a:t>
            </a:r>
            <a:r>
              <a:rPr lang="en-US" sz="1100" dirty="0"/>
              <a:t>, </a:t>
            </a:r>
            <a:r>
              <a:rPr lang="en-US" sz="1100" dirty="0" err="1"/>
              <a:t>Dr</a:t>
            </a:r>
            <a:r>
              <a:rPr lang="en-US" sz="1100" dirty="0"/>
              <a:t> versus first name use)) </a:t>
            </a:r>
          </a:p>
          <a:p>
            <a:pPr marL="354013" indent="-171450">
              <a:buClr>
                <a:srgbClr val="002060"/>
              </a:buClr>
              <a:buFont typeface="Courier New" panose="02070309020205020404" pitchFamily="49" charset="0"/>
              <a:buChar char="o"/>
            </a:pPr>
            <a:r>
              <a:rPr lang="en-US" sz="1100" dirty="0" smtClean="0"/>
              <a:t>call </a:t>
            </a:r>
            <a:r>
              <a:rPr lang="en-US" sz="1100" dirty="0"/>
              <a:t>execution (e.g. reason for the call, information you need to communicate, questions you want to ask) </a:t>
            </a:r>
          </a:p>
          <a:p>
            <a:pPr marL="285750" indent="-285750">
              <a:buClr>
                <a:schemeClr val="accent4">
                  <a:lumMod val="75000"/>
                </a:schemeClr>
              </a:buClr>
              <a:buSzPct val="68000"/>
              <a:buFont typeface="Arial" panose="020B0604020202020204" pitchFamily="34" charset="0"/>
              <a:buChar char="►"/>
            </a:pPr>
            <a:r>
              <a:rPr lang="en-GB" sz="1100" dirty="0" smtClean="0"/>
              <a:t>receiving </a:t>
            </a:r>
            <a:r>
              <a:rPr lang="en-GB" sz="1100" dirty="0"/>
              <a:t>calls i.e. </a:t>
            </a:r>
          </a:p>
          <a:p>
            <a:pPr marL="354013" indent="-171450">
              <a:buClr>
                <a:srgbClr val="002060"/>
              </a:buClr>
              <a:buFont typeface="Courier New" panose="02070309020205020404" pitchFamily="49" charset="0"/>
              <a:buChar char="o"/>
            </a:pPr>
            <a:r>
              <a:rPr lang="en-US" sz="1100" dirty="0" smtClean="0"/>
              <a:t>identifying </a:t>
            </a:r>
            <a:r>
              <a:rPr lang="en-US" sz="1100" dirty="0"/>
              <a:t>yourself (e.g. name, position, department you represent) </a:t>
            </a:r>
          </a:p>
          <a:p>
            <a:pPr marL="354013" indent="-171450">
              <a:buClr>
                <a:srgbClr val="002060"/>
              </a:buClr>
              <a:buFont typeface="Courier New" panose="02070309020205020404" pitchFamily="49" charset="0"/>
              <a:buChar char="o"/>
            </a:pPr>
            <a:r>
              <a:rPr lang="en-US" sz="1100" dirty="0" smtClean="0"/>
              <a:t>establishing </a:t>
            </a:r>
            <a:r>
              <a:rPr lang="en-US" sz="1100" dirty="0"/>
              <a:t>the purpose for the call </a:t>
            </a:r>
          </a:p>
          <a:p>
            <a:pPr marL="354013" indent="-171450">
              <a:buClr>
                <a:srgbClr val="002060"/>
              </a:buClr>
              <a:buFont typeface="Courier New" panose="02070309020205020404" pitchFamily="49" charset="0"/>
              <a:buChar char="o"/>
            </a:pPr>
            <a:r>
              <a:rPr lang="en-US" sz="1100" dirty="0" smtClean="0"/>
              <a:t>determining </a:t>
            </a:r>
            <a:r>
              <a:rPr lang="en-US" sz="1100" dirty="0"/>
              <a:t>authority to deal with the call (e.g. own authority, transferring to manager, transferring to relevant department) </a:t>
            </a:r>
          </a:p>
          <a:p>
            <a:pPr marL="354013" indent="-171450">
              <a:buClr>
                <a:srgbClr val="002060"/>
              </a:buClr>
              <a:buFont typeface="Courier New" panose="02070309020205020404" pitchFamily="49" charset="0"/>
              <a:buChar char="o"/>
            </a:pPr>
            <a:r>
              <a:rPr lang="en-US" sz="1100" dirty="0" smtClean="0"/>
              <a:t>appropriate </a:t>
            </a:r>
            <a:r>
              <a:rPr lang="en-US" sz="1100" dirty="0"/>
              <a:t>ending (e.g. thank you for calling) </a:t>
            </a:r>
          </a:p>
          <a:p>
            <a:pPr marL="285750" indent="-285750">
              <a:buClr>
                <a:schemeClr val="accent4">
                  <a:lumMod val="75000"/>
                </a:schemeClr>
              </a:buClr>
              <a:buSzPct val="68000"/>
              <a:buFont typeface="Arial" panose="020B0604020202020204" pitchFamily="34" charset="0"/>
              <a:buChar char="►"/>
            </a:pPr>
            <a:r>
              <a:rPr lang="en-GB" sz="1100" dirty="0" smtClean="0"/>
              <a:t>completing </a:t>
            </a:r>
            <a:r>
              <a:rPr lang="en-GB" sz="1100" dirty="0"/>
              <a:t>follow-up tasks i.e. </a:t>
            </a:r>
          </a:p>
          <a:p>
            <a:pPr marL="354013" indent="-171450">
              <a:buClr>
                <a:srgbClr val="002060"/>
              </a:buClr>
              <a:buFont typeface="Courier New" panose="02070309020205020404" pitchFamily="49" charset="0"/>
              <a:buChar char="o"/>
            </a:pPr>
            <a:r>
              <a:rPr lang="en-US" sz="1100" dirty="0" smtClean="0"/>
              <a:t>complete </a:t>
            </a:r>
            <a:r>
              <a:rPr lang="en-US" sz="1100" dirty="0"/>
              <a:t>action points from the call </a:t>
            </a:r>
          </a:p>
          <a:p>
            <a:pPr marL="354013" indent="-171450">
              <a:buClr>
                <a:srgbClr val="002060"/>
              </a:buClr>
              <a:buFont typeface="Courier New" panose="02070309020205020404" pitchFamily="49" charset="0"/>
              <a:buChar char="o"/>
            </a:pPr>
            <a:r>
              <a:rPr lang="en-US" sz="1100" dirty="0" smtClean="0"/>
              <a:t>respond </a:t>
            </a:r>
            <a:r>
              <a:rPr lang="en-US" sz="1100" dirty="0"/>
              <a:t>quickly and professionally (e.g. research answers, inform the individual as soon as possible) </a:t>
            </a:r>
          </a:p>
          <a:p>
            <a:pPr marL="285750" indent="-285750">
              <a:buClr>
                <a:schemeClr val="accent4">
                  <a:lumMod val="75000"/>
                </a:schemeClr>
              </a:buClr>
              <a:buSzPct val="68000"/>
              <a:buFont typeface="Arial" panose="020B0604020202020204" pitchFamily="34" charset="0"/>
              <a:buChar char="►"/>
            </a:pPr>
            <a:r>
              <a:rPr lang="en-US" sz="1100" dirty="0" smtClean="0"/>
              <a:t>placing </a:t>
            </a:r>
            <a:r>
              <a:rPr lang="en-US" sz="1100" dirty="0"/>
              <a:t>calls on hold i.e. </a:t>
            </a:r>
          </a:p>
          <a:p>
            <a:pPr marL="354013" indent="-171450">
              <a:buClr>
                <a:srgbClr val="002060"/>
              </a:buClr>
              <a:buFont typeface="Courier New" panose="02070309020205020404" pitchFamily="49" charset="0"/>
              <a:buChar char="o"/>
            </a:pPr>
            <a:r>
              <a:rPr lang="en-US" sz="1100" dirty="0" smtClean="0"/>
              <a:t>etiquette </a:t>
            </a:r>
            <a:r>
              <a:rPr lang="en-US" sz="1100" dirty="0"/>
              <a:t>for placing calls on hold (e.g. establishing a friendly relationship with the caller, advising what you are doing and why) </a:t>
            </a:r>
          </a:p>
          <a:p>
            <a:pPr marL="285750" indent="-285750">
              <a:buClr>
                <a:schemeClr val="accent4">
                  <a:lumMod val="75000"/>
                </a:schemeClr>
              </a:buClr>
              <a:buSzPct val="68000"/>
              <a:buFont typeface="Arial" panose="020B0604020202020204" pitchFamily="34" charset="0"/>
              <a:buChar char="►"/>
            </a:pPr>
            <a:r>
              <a:rPr lang="en-GB" sz="1100" dirty="0" smtClean="0"/>
              <a:t>transferring </a:t>
            </a:r>
            <a:r>
              <a:rPr lang="en-GB" sz="1100" dirty="0"/>
              <a:t>calls i.e. </a:t>
            </a:r>
          </a:p>
          <a:p>
            <a:pPr marL="354013" indent="-171450">
              <a:buClr>
                <a:srgbClr val="002060"/>
              </a:buClr>
              <a:buFont typeface="Courier New" panose="02070309020205020404" pitchFamily="49" charset="0"/>
              <a:buChar char="o"/>
            </a:pPr>
            <a:r>
              <a:rPr lang="en-US" sz="1100" dirty="0" smtClean="0"/>
              <a:t>etiquette </a:t>
            </a:r>
            <a:r>
              <a:rPr lang="en-US" sz="1100" dirty="0"/>
              <a:t>for transferring calls (e.g. explain why and who you are transferring the caller to, await a response before transferring, introduce caller and the reason for their call) </a:t>
            </a:r>
          </a:p>
          <a:p>
            <a:pPr marL="182563" indent="-171450">
              <a:buClr>
                <a:srgbClr val="002060"/>
              </a:buClr>
              <a:buSzPct val="68000"/>
              <a:buFont typeface="Arial" panose="020B0604020202020204" pitchFamily="34" charset="0"/>
              <a:buChar char="►"/>
            </a:pPr>
            <a:r>
              <a:rPr lang="en-GB" sz="1100" dirty="0" smtClean="0"/>
              <a:t>conference </a:t>
            </a:r>
            <a:r>
              <a:rPr lang="en-GB" sz="1100" dirty="0"/>
              <a:t>calls i.e. </a:t>
            </a:r>
          </a:p>
          <a:p>
            <a:pPr marL="354013" indent="-171450">
              <a:buClr>
                <a:srgbClr val="002060"/>
              </a:buClr>
              <a:buFont typeface="Courier New" panose="02070309020205020404" pitchFamily="49" charset="0"/>
              <a:buChar char="o"/>
            </a:pPr>
            <a:r>
              <a:rPr lang="en-US" sz="1100" dirty="0" smtClean="0"/>
              <a:t>planning </a:t>
            </a:r>
            <a:r>
              <a:rPr lang="en-US" sz="1100" dirty="0"/>
              <a:t>the call (e.g. ensuring all attendees are aware of the conference call details (e.g. phone number, times), producing/providing an agenda, practicing with the conferencing software, planning what you want to say or know) </a:t>
            </a:r>
          </a:p>
          <a:p>
            <a:pPr marL="354013" indent="-171450">
              <a:buClr>
                <a:srgbClr val="002060"/>
              </a:buClr>
              <a:buFont typeface="Courier New" panose="02070309020205020404" pitchFamily="49" charset="0"/>
              <a:buChar char="o"/>
            </a:pPr>
            <a:r>
              <a:rPr lang="en-US" sz="1100" dirty="0" smtClean="0"/>
              <a:t>adhering </a:t>
            </a:r>
            <a:r>
              <a:rPr lang="en-US" sz="1100" dirty="0"/>
              <a:t>to call etiquette (e.g. ensuring everyone is </a:t>
            </a:r>
            <a:r>
              <a:rPr lang="en-US" sz="1100" dirty="0" err="1"/>
              <a:t>dialled</a:t>
            </a:r>
            <a:r>
              <a:rPr lang="en-US" sz="1100" dirty="0"/>
              <a:t> in, introducing yourself, outlining the agenda, speaking clearly and loudly, ensuring everyone gets to speak) </a:t>
            </a:r>
          </a:p>
          <a:p>
            <a:pPr marL="354013" indent="-171450">
              <a:buClr>
                <a:srgbClr val="002060"/>
              </a:buClr>
              <a:buFont typeface="Courier New" panose="02070309020205020404" pitchFamily="49" charset="0"/>
              <a:buChar char="o"/>
            </a:pPr>
            <a:r>
              <a:rPr lang="en-US" sz="1100" dirty="0" smtClean="0"/>
              <a:t>trouble </a:t>
            </a:r>
            <a:r>
              <a:rPr lang="en-US" sz="1100" dirty="0"/>
              <a:t>shooting (e.g. alternative methods for contacting the conference moderator if needed (e.g. email on a tablet, alternative phone number), asking permission from attendees to record the call) </a:t>
            </a:r>
          </a:p>
          <a:p>
            <a:r>
              <a:rPr lang="en-US" sz="1100" dirty="0" smtClean="0"/>
              <a:t>2.2 </a:t>
            </a:r>
            <a:r>
              <a:rPr lang="en-US" sz="1100" dirty="0"/>
              <a:t>How to follow business conventions for listening and acting upon voicemail messages i.e. </a:t>
            </a:r>
          </a:p>
          <a:p>
            <a:pPr marL="285750" indent="-285750">
              <a:buClr>
                <a:schemeClr val="accent4">
                  <a:lumMod val="75000"/>
                </a:schemeClr>
              </a:buClr>
              <a:buSzPct val="68000"/>
              <a:buFont typeface="Arial" panose="020B0604020202020204" pitchFamily="34" charset="0"/>
              <a:buChar char="►"/>
            </a:pPr>
            <a:r>
              <a:rPr lang="en-US" sz="1100" dirty="0" smtClean="0"/>
              <a:t>how </a:t>
            </a:r>
            <a:r>
              <a:rPr lang="en-US" sz="1100" dirty="0"/>
              <a:t>often voicemail messages should be accessed </a:t>
            </a:r>
          </a:p>
          <a:p>
            <a:pPr marL="285750" indent="-285750">
              <a:buClr>
                <a:schemeClr val="accent4">
                  <a:lumMod val="75000"/>
                </a:schemeClr>
              </a:buClr>
              <a:buSzPct val="68000"/>
              <a:buFont typeface="Arial" panose="020B0604020202020204" pitchFamily="34" charset="0"/>
              <a:buChar char="►"/>
            </a:pPr>
            <a:r>
              <a:rPr lang="en-US" sz="1100" dirty="0" smtClean="0"/>
              <a:t>who </a:t>
            </a:r>
            <a:r>
              <a:rPr lang="en-US" sz="1100" dirty="0"/>
              <a:t>should access the messages </a:t>
            </a:r>
          </a:p>
          <a:p>
            <a:pPr marL="285750" indent="-285750">
              <a:buClr>
                <a:schemeClr val="accent4">
                  <a:lumMod val="75000"/>
                </a:schemeClr>
              </a:buClr>
              <a:buSzPct val="68000"/>
              <a:buFont typeface="Arial" panose="020B0604020202020204" pitchFamily="34" charset="0"/>
              <a:buChar char="►"/>
            </a:pPr>
            <a:r>
              <a:rPr lang="en-US" sz="1100" dirty="0" smtClean="0"/>
              <a:t>responding </a:t>
            </a:r>
            <a:r>
              <a:rPr lang="en-US" sz="1100" dirty="0"/>
              <a:t>to voicemail queries (e.g. forwarding information, time frames) </a:t>
            </a:r>
          </a:p>
          <a:p>
            <a:pPr marL="285750" indent="-285750">
              <a:buClr>
                <a:schemeClr val="accent4">
                  <a:lumMod val="75000"/>
                </a:schemeClr>
              </a:buClr>
              <a:buSzPct val="68000"/>
              <a:buFont typeface="Arial" panose="020B0604020202020204" pitchFamily="34" charset="0"/>
              <a:buChar char="►"/>
            </a:pPr>
            <a:r>
              <a:rPr lang="en-US" sz="1100" dirty="0" smtClean="0"/>
              <a:t>communicating </a:t>
            </a:r>
            <a:r>
              <a:rPr lang="en-US" sz="1100" dirty="0"/>
              <a:t>the urgency of response required </a:t>
            </a:r>
          </a:p>
          <a:p>
            <a:pPr marL="285750" indent="-285750">
              <a:buClr>
                <a:schemeClr val="accent4">
                  <a:lumMod val="75000"/>
                </a:schemeClr>
              </a:buClr>
              <a:buSzPct val="68000"/>
              <a:buFont typeface="Arial" panose="020B0604020202020204" pitchFamily="34" charset="0"/>
              <a:buChar char="►"/>
            </a:pPr>
            <a:r>
              <a:rPr lang="en-US" sz="1100" dirty="0" smtClean="0"/>
              <a:t>keeping </a:t>
            </a:r>
            <a:r>
              <a:rPr lang="en-US" sz="1100" dirty="0"/>
              <a:t>voicemail messages up to date </a:t>
            </a:r>
          </a:p>
          <a:p>
            <a:pPr marL="285750" indent="-285750">
              <a:buClr>
                <a:schemeClr val="accent4">
                  <a:lumMod val="75000"/>
                </a:schemeClr>
              </a:buClr>
              <a:buSzPct val="68000"/>
              <a:buFont typeface="Arial" panose="020B0604020202020204" pitchFamily="34" charset="0"/>
              <a:buChar char="►"/>
            </a:pPr>
            <a:r>
              <a:rPr lang="en-GB" sz="1100" dirty="0" smtClean="0"/>
              <a:t>composing </a:t>
            </a:r>
            <a:r>
              <a:rPr lang="en-GB" sz="1100" dirty="0"/>
              <a:t>appropriate messages for voicemails </a:t>
            </a:r>
          </a:p>
          <a:p>
            <a:pPr marL="285750" indent="-285750">
              <a:buClr>
                <a:schemeClr val="accent4">
                  <a:lumMod val="75000"/>
                </a:schemeClr>
              </a:buClr>
              <a:buSzPct val="68000"/>
              <a:buFont typeface="Arial" panose="020B0604020202020204" pitchFamily="34" charset="0"/>
              <a:buChar char="►"/>
            </a:pPr>
            <a:r>
              <a:rPr lang="en-US" sz="1100" dirty="0" smtClean="0"/>
              <a:t>collating </a:t>
            </a:r>
            <a:r>
              <a:rPr lang="en-US" sz="1100" dirty="0"/>
              <a:t>and passing on messages to the relevant individuals or </a:t>
            </a:r>
            <a:r>
              <a:rPr lang="en-US" sz="1100" dirty="0" smtClean="0"/>
              <a:t>departments</a:t>
            </a:r>
            <a:endParaRPr lang="en-GB" sz="1100" dirty="0"/>
          </a:p>
        </p:txBody>
      </p:sp>
    </p:spTree>
    <p:extLst>
      <p:ext uri="{BB962C8B-B14F-4D97-AF65-F5344CB8AC3E}">
        <p14:creationId xmlns:p14="http://schemas.microsoft.com/office/powerpoint/2010/main" val="1304628381"/>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P4.1 – Telephone Convention</a:t>
            </a:r>
            <a:endParaRPr lang="en-GB" sz="3800" b="1" dirty="0" smtClean="0"/>
          </a:p>
        </p:txBody>
      </p:sp>
      <p:sp>
        <p:nvSpPr>
          <p:cNvPr id="2" name="Rectangle 1"/>
          <p:cNvSpPr/>
          <p:nvPr/>
        </p:nvSpPr>
        <p:spPr>
          <a:xfrm>
            <a:off x="208675" y="1052736"/>
            <a:ext cx="8683805" cy="5618461"/>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710" dirty="0" smtClean="0"/>
              <a:t>For P4.1 you need to explain how </a:t>
            </a:r>
            <a:r>
              <a:rPr lang="en-US" sz="1710" dirty="0"/>
              <a:t>to follow business conventions for making and receiving telephone </a:t>
            </a:r>
            <a:r>
              <a:rPr lang="en-US" sz="1710" dirty="0" smtClean="0"/>
              <a:t>calls. </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effective use of verbal skills </a:t>
            </a:r>
            <a:r>
              <a:rPr lang="en-US" sz="1710" dirty="0"/>
              <a:t>(e.g. speaking clearly, listening and responding appropriately, appropriate pace, avoidance of slang or jargon) </a:t>
            </a:r>
            <a:r>
              <a:rPr lang="en-US" sz="1710" dirty="0" smtClean="0"/>
              <a:t>-  when talking to a parent specifically, this means being polite and patient.</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making notes </a:t>
            </a:r>
            <a:r>
              <a:rPr lang="en-US" sz="1710" dirty="0"/>
              <a:t>(e.g. for accurate and timely responses) </a:t>
            </a:r>
            <a:r>
              <a:rPr lang="en-US" sz="1710" dirty="0" smtClean="0"/>
              <a:t>– all calls from the school need to be registered in case of issues. Some schools use a call log.</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explaining information and </a:t>
            </a:r>
            <a:r>
              <a:rPr lang="en-US" sz="1710" b="1" dirty="0" err="1"/>
              <a:t>summarising</a:t>
            </a:r>
            <a:r>
              <a:rPr lang="en-US" sz="1710" b="1" dirty="0"/>
              <a:t> conversations </a:t>
            </a:r>
            <a:r>
              <a:rPr lang="en-US" sz="1710" b="1" dirty="0" smtClean="0"/>
              <a:t>– </a:t>
            </a:r>
            <a:r>
              <a:rPr lang="en-US" sz="1710" dirty="0" smtClean="0"/>
              <a:t>parents need conversations to be direct and it is vital that they are given all the information.</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agreeing all key points before ending the call </a:t>
            </a:r>
            <a:r>
              <a:rPr lang="en-US" sz="1710" b="1" dirty="0" smtClean="0"/>
              <a:t>– </a:t>
            </a:r>
            <a:r>
              <a:rPr lang="en-US" sz="1710" dirty="0" smtClean="0"/>
              <a:t>never leave the call unfinished.</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taking the caller’s contact details </a:t>
            </a:r>
            <a:r>
              <a:rPr lang="en-US" sz="1710" dirty="0"/>
              <a:t>(e.g. name, company, contact number, best time to call back if follow up call is needed) </a:t>
            </a:r>
            <a:r>
              <a:rPr lang="en-US" sz="1710" dirty="0" smtClean="0"/>
              <a:t>– if the call is not planned, it may be necessary to </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starting and finishing call appropriately </a:t>
            </a:r>
            <a:r>
              <a:rPr lang="en-US" sz="1710" dirty="0"/>
              <a:t>(e.g. greeting (e.g. hello, how may I help?), finishing (e.g. goodbye, thank you)) </a:t>
            </a:r>
            <a:r>
              <a:rPr lang="en-US" sz="1710" dirty="0" smtClean="0"/>
              <a:t>– customers appreciate politeness, even if the call is serious, or about an upsetting matter.</a:t>
            </a:r>
            <a:endParaRPr lang="en-US" sz="1710" dirty="0"/>
          </a:p>
          <a:p>
            <a:pPr marL="622300" lvl="1" indent="-285750">
              <a:buClr>
                <a:schemeClr val="accent4">
                  <a:lumMod val="75000"/>
                </a:schemeClr>
              </a:buClr>
              <a:buSzPct val="68000"/>
              <a:buFont typeface="Arial" panose="020B0604020202020204" pitchFamily="34" charset="0"/>
              <a:buChar char="►"/>
            </a:pPr>
            <a:r>
              <a:rPr lang="en-US" sz="1710" b="1" dirty="0"/>
              <a:t>telephone responsibility </a:t>
            </a:r>
            <a:r>
              <a:rPr lang="en-US" sz="1710" dirty="0"/>
              <a:t>(e.g. identifying whose responsibility it is to answer calls, within specified timescales) </a:t>
            </a:r>
            <a:r>
              <a:rPr lang="en-US" sz="1710" dirty="0" smtClean="0"/>
              <a:t>– if someone else needs to be involved in the call or your manager needs to deal with the issue instead.</a:t>
            </a:r>
            <a:endParaRPr lang="en-US" sz="1710" dirty="0"/>
          </a:p>
          <a:p>
            <a:pPr>
              <a:buClr>
                <a:schemeClr val="accent4">
                  <a:lumMod val="75000"/>
                </a:schemeClr>
              </a:buClr>
              <a:buSzPct val="68000"/>
            </a:pPr>
            <a:r>
              <a:rPr lang="en-US" sz="1710" b="1" dirty="0" smtClean="0">
                <a:solidFill>
                  <a:srgbClr val="FF0000"/>
                </a:solidFill>
              </a:rPr>
              <a:t>P4.1 – Task 01 –</a:t>
            </a:r>
            <a:r>
              <a:rPr lang="en-US" sz="1710" dirty="0" smtClean="0">
                <a:solidFill>
                  <a:srgbClr val="FF0000"/>
                </a:solidFill>
              </a:rPr>
              <a:t> Create a report on the basic conventions needed for a professional phone call.</a:t>
            </a:r>
            <a:endParaRPr lang="en-US" sz="1710" dirty="0">
              <a:solidFill>
                <a:srgbClr val="FF0000"/>
              </a:solidFill>
            </a:endParaRPr>
          </a:p>
        </p:txBody>
      </p:sp>
    </p:spTree>
    <p:extLst>
      <p:ext uri="{BB962C8B-B14F-4D97-AF65-F5344CB8AC3E}">
        <p14:creationId xmlns:p14="http://schemas.microsoft.com/office/powerpoint/2010/main" val="27940044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P4.1 – Telephone Convention</a:t>
            </a:r>
            <a:endParaRPr lang="en-GB" sz="3800" b="1" dirty="0" smtClean="0"/>
          </a:p>
        </p:txBody>
      </p:sp>
      <p:sp>
        <p:nvSpPr>
          <p:cNvPr id="2" name="Rectangle 1"/>
          <p:cNvSpPr/>
          <p:nvPr/>
        </p:nvSpPr>
        <p:spPr>
          <a:xfrm>
            <a:off x="208675" y="1052736"/>
            <a:ext cx="8683805" cy="5693866"/>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400" dirty="0" smtClean="0"/>
              <a:t>When it comes to making the actual call, being professional means to:</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Advance </a:t>
            </a:r>
            <a:r>
              <a:rPr lang="en-US" sz="1400" b="1" dirty="0"/>
              <a:t>planning </a:t>
            </a:r>
            <a:r>
              <a:rPr lang="en-US" sz="1400" dirty="0"/>
              <a:t>(e.g. what you want to say or know, answers to potential questions) </a:t>
            </a:r>
            <a:r>
              <a:rPr lang="en-US" sz="1400" dirty="0" smtClean="0"/>
              <a:t>– Planning is everything, and knowing what to say beforehand makes the company look more able.</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Introducing </a:t>
            </a:r>
            <a:r>
              <a:rPr lang="en-US" sz="1400" b="1" dirty="0"/>
              <a:t>yourself and why you are calling </a:t>
            </a:r>
            <a:r>
              <a:rPr lang="en-US" sz="1400" dirty="0" smtClean="0"/>
              <a:t>– This will make it clearer to judge when the conversation is done and tasks achieved.</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Using </a:t>
            </a:r>
            <a:r>
              <a:rPr lang="en-US" sz="1400" b="1" dirty="0"/>
              <a:t>the recipient’s name </a:t>
            </a:r>
            <a:r>
              <a:rPr lang="en-US" sz="1400" dirty="0"/>
              <a:t>(e.g. formality requirements (e.g. </a:t>
            </a:r>
            <a:r>
              <a:rPr lang="en-US" sz="1400" dirty="0" smtClean="0"/>
              <a:t>Mr., Mrs., Dr. </a:t>
            </a:r>
            <a:r>
              <a:rPr lang="en-US" sz="1400" dirty="0"/>
              <a:t>versus first name use)) </a:t>
            </a:r>
            <a:r>
              <a:rPr lang="en-US" sz="1400" dirty="0" smtClean="0"/>
              <a:t>– this helps identify that you are talking to the right person, and that you know and respect their importance.</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Call </a:t>
            </a:r>
            <a:r>
              <a:rPr lang="en-US" sz="1400" b="1" dirty="0"/>
              <a:t>execution </a:t>
            </a:r>
            <a:r>
              <a:rPr lang="en-US" sz="1400" dirty="0"/>
              <a:t>(e.g. reason for the call, information you need to communicate, questions you want to ask) </a:t>
            </a:r>
            <a:r>
              <a:rPr lang="en-US" sz="1400" dirty="0" smtClean="0"/>
              <a:t>– Being formal and specific so that the responder is reassured that the call is official.</a:t>
            </a:r>
            <a:endParaRPr lang="en-US" sz="1400" dirty="0"/>
          </a:p>
          <a:p>
            <a:pPr marL="165100" indent="-285750">
              <a:buClr>
                <a:schemeClr val="accent4">
                  <a:lumMod val="75000"/>
                </a:schemeClr>
              </a:buClr>
              <a:buSzPct val="68000"/>
              <a:buFont typeface="Arial" panose="020B0604020202020204" pitchFamily="34" charset="0"/>
              <a:buChar char="►"/>
            </a:pPr>
            <a:r>
              <a:rPr lang="en-US" sz="1400" dirty="0" smtClean="0"/>
              <a:t>When it come to receiving calls, being professional means to: </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Identifying </a:t>
            </a:r>
            <a:r>
              <a:rPr lang="en-US" sz="1400" b="1" dirty="0"/>
              <a:t>yourself </a:t>
            </a:r>
            <a:r>
              <a:rPr lang="en-US" sz="1400" dirty="0"/>
              <a:t>(e.g. name, position, department you represent) </a:t>
            </a:r>
            <a:r>
              <a:rPr lang="en-US" sz="1400" dirty="0" smtClean="0"/>
              <a:t>– Letting the caller know who you are and that they are talking to the right person, a person capable of dealing with the issue.</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Establishing </a:t>
            </a:r>
            <a:r>
              <a:rPr lang="en-US" sz="1400" b="1" dirty="0"/>
              <a:t>the purpose for the call</a:t>
            </a:r>
            <a:r>
              <a:rPr lang="en-US" sz="1400" dirty="0"/>
              <a:t> </a:t>
            </a:r>
            <a:r>
              <a:rPr lang="en-US" sz="1400" dirty="0" smtClean="0"/>
              <a:t>– Being specific about the call so as not to waste the time of the caller.</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Determining </a:t>
            </a:r>
            <a:r>
              <a:rPr lang="en-US" sz="1400" b="1" dirty="0"/>
              <a:t>authority to deal with the call </a:t>
            </a:r>
            <a:r>
              <a:rPr lang="en-US" sz="1400" dirty="0"/>
              <a:t>(e.g. own authority, transferring to manager, transferring to relevant department) </a:t>
            </a:r>
            <a:r>
              <a:rPr lang="en-US" sz="1400" dirty="0" smtClean="0"/>
              <a:t>– Making sure the person at the other end knows you are capable of dealing with the issue.</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Appropriate </a:t>
            </a:r>
            <a:r>
              <a:rPr lang="en-US" sz="1400" b="1" dirty="0"/>
              <a:t>ending </a:t>
            </a:r>
            <a:r>
              <a:rPr lang="en-US" sz="1400" dirty="0"/>
              <a:t>(e.g. thank you for calling) </a:t>
            </a:r>
            <a:r>
              <a:rPr lang="en-US" sz="1400" dirty="0" smtClean="0"/>
              <a:t>– being polite and very sure that the issue is dealt with.</a:t>
            </a:r>
            <a:endParaRPr lang="en-US" sz="1400" dirty="0"/>
          </a:p>
          <a:p>
            <a:pPr marL="165100" indent="-285750">
              <a:buClr>
                <a:schemeClr val="accent4">
                  <a:lumMod val="75000"/>
                </a:schemeClr>
              </a:buClr>
              <a:buSzPct val="68000"/>
              <a:buFont typeface="Arial" panose="020B0604020202020204" pitchFamily="34" charset="0"/>
              <a:buChar char="►"/>
            </a:pPr>
            <a:r>
              <a:rPr lang="en-US" sz="1400" dirty="0" smtClean="0"/>
              <a:t>Completing </a:t>
            </a:r>
            <a:r>
              <a:rPr lang="en-US" sz="1400" dirty="0"/>
              <a:t>follow-up tasks i.e. </a:t>
            </a:r>
          </a:p>
          <a:p>
            <a:pPr marL="622300" lvl="1" indent="-285750">
              <a:buClr>
                <a:schemeClr val="accent4">
                  <a:lumMod val="75000"/>
                </a:schemeClr>
              </a:buClr>
              <a:buSzPct val="68000"/>
              <a:buFont typeface="Arial" panose="020B0604020202020204" pitchFamily="34" charset="0"/>
              <a:buChar char="►"/>
            </a:pPr>
            <a:r>
              <a:rPr lang="en-US" sz="1400" b="1" dirty="0" smtClean="0"/>
              <a:t>Complete </a:t>
            </a:r>
            <a:r>
              <a:rPr lang="en-US" sz="1400" b="1" dirty="0"/>
              <a:t>action points from the call </a:t>
            </a:r>
            <a:r>
              <a:rPr lang="en-US" sz="1400" dirty="0" smtClean="0"/>
              <a:t>– best to get the job done quickly and when the information is still fresh.</a:t>
            </a:r>
            <a:endParaRPr lang="en-US" sz="1400" dirty="0"/>
          </a:p>
          <a:p>
            <a:pPr marL="622300" lvl="1" indent="-285750">
              <a:buClr>
                <a:schemeClr val="accent4">
                  <a:lumMod val="75000"/>
                </a:schemeClr>
              </a:buClr>
              <a:buSzPct val="68000"/>
              <a:buFont typeface="Arial" panose="020B0604020202020204" pitchFamily="34" charset="0"/>
              <a:buChar char="►"/>
            </a:pPr>
            <a:r>
              <a:rPr lang="en-US" sz="1400" b="1" dirty="0" smtClean="0"/>
              <a:t>Respond </a:t>
            </a:r>
            <a:r>
              <a:rPr lang="en-US" sz="1400" b="1" dirty="0"/>
              <a:t>quickly and professionally </a:t>
            </a:r>
            <a:r>
              <a:rPr lang="en-US" sz="1400" dirty="0"/>
              <a:t>(e.g. research answers, inform the individual as soon as possible) </a:t>
            </a:r>
            <a:r>
              <a:rPr lang="en-US" sz="1400" dirty="0" smtClean="0"/>
              <a:t> - be precise in completing tasks to limit the need for ringing back again.</a:t>
            </a:r>
            <a:endParaRPr lang="en-US" sz="1400" dirty="0"/>
          </a:p>
          <a:p>
            <a:pPr>
              <a:buClr>
                <a:schemeClr val="accent4">
                  <a:lumMod val="75000"/>
                </a:schemeClr>
              </a:buClr>
              <a:buSzPct val="68000"/>
            </a:pPr>
            <a:r>
              <a:rPr lang="en-US" sz="1400" b="1" dirty="0" smtClean="0">
                <a:solidFill>
                  <a:srgbClr val="FF0000"/>
                </a:solidFill>
              </a:rPr>
              <a:t>P4.1 – Task 02 –</a:t>
            </a:r>
            <a:r>
              <a:rPr lang="en-US" sz="1400" dirty="0" smtClean="0">
                <a:solidFill>
                  <a:srgbClr val="FF0000"/>
                </a:solidFill>
              </a:rPr>
              <a:t> Create a report on the calling conventions needed for a professional phone call.</a:t>
            </a:r>
            <a:endParaRPr lang="en-US" sz="1400" dirty="0">
              <a:solidFill>
                <a:srgbClr val="FF0000"/>
              </a:solidFill>
            </a:endParaRPr>
          </a:p>
        </p:txBody>
      </p:sp>
    </p:spTree>
    <p:extLst>
      <p:ext uri="{BB962C8B-B14F-4D97-AF65-F5344CB8AC3E}">
        <p14:creationId xmlns:p14="http://schemas.microsoft.com/office/powerpoint/2010/main" val="238925320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P4.1 – Telephone Convention</a:t>
            </a:r>
            <a:endParaRPr lang="en-GB" sz="3800" b="1" dirty="0" smtClean="0"/>
          </a:p>
        </p:txBody>
      </p:sp>
      <p:sp>
        <p:nvSpPr>
          <p:cNvPr id="2" name="Rectangle 1"/>
          <p:cNvSpPr/>
          <p:nvPr/>
        </p:nvSpPr>
        <p:spPr>
          <a:xfrm>
            <a:off x="208675" y="1052736"/>
            <a:ext cx="8683805" cy="5747727"/>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1470" dirty="0"/>
              <a:t>placing calls on hold i.e. </a:t>
            </a:r>
          </a:p>
          <a:p>
            <a:pPr marL="622300" lvl="1" indent="-274638">
              <a:buClr>
                <a:srgbClr val="002060"/>
              </a:buClr>
              <a:buFont typeface="Courier New" panose="02070309020205020404" pitchFamily="49" charset="0"/>
              <a:buChar char="o"/>
            </a:pPr>
            <a:r>
              <a:rPr lang="en-US" sz="1470" b="1" dirty="0"/>
              <a:t>etiquette for placing calls on hold </a:t>
            </a:r>
            <a:r>
              <a:rPr lang="en-US" sz="1470" dirty="0"/>
              <a:t>(e.g. establishing a friendly relationship with the caller, advising what you are doing and why) </a:t>
            </a:r>
            <a:r>
              <a:rPr lang="en-US" sz="1470" dirty="0" smtClean="0"/>
              <a:t>– no one likes to be put on hold for long or without an indication of how long, why or without being transferred to a different person and restarting the conversation.</a:t>
            </a:r>
            <a:endParaRPr lang="en-US" sz="1470" dirty="0"/>
          </a:p>
          <a:p>
            <a:pPr marL="285750" indent="-285750">
              <a:buClr>
                <a:schemeClr val="accent4">
                  <a:lumMod val="75000"/>
                </a:schemeClr>
              </a:buClr>
              <a:buSzPct val="68000"/>
              <a:buFont typeface="Arial" panose="020B0604020202020204" pitchFamily="34" charset="0"/>
              <a:buChar char="►"/>
            </a:pPr>
            <a:r>
              <a:rPr lang="en-GB" sz="1470" dirty="0"/>
              <a:t>transferring calls i.e. </a:t>
            </a:r>
          </a:p>
          <a:p>
            <a:pPr marL="622300" indent="-274638">
              <a:buClr>
                <a:srgbClr val="002060"/>
              </a:buClr>
              <a:buFont typeface="Courier New" panose="02070309020205020404" pitchFamily="49" charset="0"/>
              <a:buChar char="o"/>
            </a:pPr>
            <a:r>
              <a:rPr lang="en-US" sz="1470" b="1" dirty="0" smtClean="0"/>
              <a:t>etiquette for transferring calls </a:t>
            </a:r>
            <a:r>
              <a:rPr lang="en-US" sz="1470" dirty="0" smtClean="0"/>
              <a:t>(e.g. explain why and who you are transferring the caller to, await a response before transferring, introduce caller and the reason for their call) – all this allows the caller to be reassured that their issue is being dealt with professionally, quickly and successfully.</a:t>
            </a:r>
          </a:p>
          <a:p>
            <a:pPr marL="285750" indent="-285750">
              <a:buClr>
                <a:srgbClr val="002060"/>
              </a:buClr>
              <a:buSzPct val="68000"/>
              <a:buFont typeface="Arial" panose="020B0604020202020204" pitchFamily="34" charset="0"/>
              <a:buChar char="►"/>
            </a:pPr>
            <a:r>
              <a:rPr lang="en-GB" sz="1470" dirty="0" smtClean="0"/>
              <a:t>conference </a:t>
            </a:r>
            <a:r>
              <a:rPr lang="en-GB" sz="1470" dirty="0"/>
              <a:t>calls i.e. </a:t>
            </a:r>
          </a:p>
          <a:p>
            <a:pPr marL="622300" indent="-274638">
              <a:buClr>
                <a:srgbClr val="002060"/>
              </a:buClr>
              <a:buFont typeface="Courier New" panose="02070309020205020404" pitchFamily="49" charset="0"/>
              <a:buChar char="o"/>
            </a:pPr>
            <a:r>
              <a:rPr lang="en-US" sz="1470" b="1" dirty="0"/>
              <a:t>planning the call </a:t>
            </a:r>
            <a:r>
              <a:rPr lang="en-US" sz="1470" dirty="0"/>
              <a:t>(e.g. ensuring all attendees are aware of the conference call details (e.g. phone number, times), producing/providing an agenda, practicing with the conferencing software, planning what you want to say or know) </a:t>
            </a:r>
            <a:r>
              <a:rPr lang="en-US" sz="1470" dirty="0" smtClean="0"/>
              <a:t>– these are difficult to plan and difficult to make right but sometimes they are necessary, for instance interviews from a distance. Getting it right, and when the caller can see the callers means setting physical qualities and gestures.</a:t>
            </a:r>
            <a:endParaRPr lang="en-US" sz="1470" dirty="0"/>
          </a:p>
          <a:p>
            <a:pPr marL="622300" indent="-274638">
              <a:buClr>
                <a:srgbClr val="002060"/>
              </a:buClr>
              <a:buFont typeface="Courier New" panose="02070309020205020404" pitchFamily="49" charset="0"/>
              <a:buChar char="o"/>
            </a:pPr>
            <a:r>
              <a:rPr lang="en-US" sz="1470" b="1" dirty="0"/>
              <a:t>adhering to call etiquette </a:t>
            </a:r>
            <a:r>
              <a:rPr lang="en-US" sz="1470" dirty="0"/>
              <a:t>(e.g. ensuring everyone is </a:t>
            </a:r>
            <a:r>
              <a:rPr lang="en-US" sz="1470" dirty="0" err="1"/>
              <a:t>dialled</a:t>
            </a:r>
            <a:r>
              <a:rPr lang="en-US" sz="1470" dirty="0"/>
              <a:t> in, introducing yourself, outlining the agenda, speaking clearly and loudly, ensuring everyone gets to speak) </a:t>
            </a:r>
            <a:r>
              <a:rPr lang="en-US" sz="1470" dirty="0" smtClean="0"/>
              <a:t>– this will make it look professional with everything in line and detailed.</a:t>
            </a:r>
            <a:endParaRPr lang="en-US" sz="1470" dirty="0"/>
          </a:p>
          <a:p>
            <a:pPr marL="622300" indent="-274638">
              <a:buClr>
                <a:srgbClr val="002060"/>
              </a:buClr>
              <a:buFont typeface="Courier New" panose="02070309020205020404" pitchFamily="49" charset="0"/>
              <a:buChar char="o"/>
            </a:pPr>
            <a:r>
              <a:rPr lang="en-US" sz="1470" b="1" dirty="0"/>
              <a:t>trouble shooting </a:t>
            </a:r>
            <a:r>
              <a:rPr lang="en-US" sz="1470" dirty="0"/>
              <a:t>(e.g. alternative methods for contacting the conference moderator if needed (e.g. email on a tablet, alternative phone number), asking permission from attendees to record the call</a:t>
            </a:r>
            <a:r>
              <a:rPr lang="en-US" sz="1470" dirty="0" smtClean="0"/>
              <a:t>) – never rely on just one form of communication, especially one that can go wrong for many different reasons.</a:t>
            </a:r>
          </a:p>
          <a:p>
            <a:pPr>
              <a:buClr>
                <a:srgbClr val="002060"/>
              </a:buClr>
            </a:pPr>
            <a:r>
              <a:rPr lang="en-US" sz="1470" b="1" dirty="0">
                <a:solidFill>
                  <a:srgbClr val="FF0000"/>
                </a:solidFill>
              </a:rPr>
              <a:t>P4.1 – Task </a:t>
            </a:r>
            <a:r>
              <a:rPr lang="en-US" sz="1470" b="1" dirty="0" smtClean="0">
                <a:solidFill>
                  <a:srgbClr val="FF0000"/>
                </a:solidFill>
              </a:rPr>
              <a:t>03 </a:t>
            </a:r>
            <a:r>
              <a:rPr lang="en-US" sz="1470" b="1" dirty="0">
                <a:solidFill>
                  <a:srgbClr val="FF0000"/>
                </a:solidFill>
              </a:rPr>
              <a:t>–</a:t>
            </a:r>
            <a:r>
              <a:rPr lang="en-US" sz="1470" dirty="0">
                <a:solidFill>
                  <a:srgbClr val="FF0000"/>
                </a:solidFill>
              </a:rPr>
              <a:t> Create a report on the </a:t>
            </a:r>
            <a:r>
              <a:rPr lang="en-US" sz="1470" dirty="0" smtClean="0">
                <a:solidFill>
                  <a:srgbClr val="FF0000"/>
                </a:solidFill>
              </a:rPr>
              <a:t>holding, transferring and conferencing conventions </a:t>
            </a:r>
            <a:r>
              <a:rPr lang="en-US" sz="1470" dirty="0">
                <a:solidFill>
                  <a:srgbClr val="FF0000"/>
                </a:solidFill>
              </a:rPr>
              <a:t>needed for a professional phone call</a:t>
            </a:r>
            <a:r>
              <a:rPr lang="en-US" sz="1470" dirty="0" smtClean="0">
                <a:solidFill>
                  <a:srgbClr val="FF0000"/>
                </a:solidFill>
              </a:rPr>
              <a:t>.</a:t>
            </a:r>
            <a:endParaRPr lang="en-US" sz="1470" dirty="0"/>
          </a:p>
        </p:txBody>
      </p:sp>
    </p:spTree>
    <p:extLst>
      <p:ext uri="{BB962C8B-B14F-4D97-AF65-F5344CB8AC3E}">
        <p14:creationId xmlns:p14="http://schemas.microsoft.com/office/powerpoint/2010/main" val="406900806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P4.2 </a:t>
            </a:r>
            <a:r>
              <a:rPr lang="en-GB" sz="3800" dirty="0"/>
              <a:t>– Telephone </a:t>
            </a:r>
            <a:r>
              <a:rPr lang="en-GB" sz="3800" dirty="0" smtClean="0"/>
              <a:t>Calling</a:t>
            </a:r>
            <a:endParaRPr lang="en-GB" sz="3800" b="1" dirty="0" smtClean="0"/>
          </a:p>
        </p:txBody>
      </p:sp>
      <p:sp>
        <p:nvSpPr>
          <p:cNvPr id="2" name="Rectangle 1"/>
          <p:cNvSpPr/>
          <p:nvPr/>
        </p:nvSpPr>
        <p:spPr>
          <a:xfrm>
            <a:off x="208675" y="1052736"/>
            <a:ext cx="6739589" cy="5632311"/>
          </a:xfrm>
          <a:prstGeom prst="rect">
            <a:avLst/>
          </a:prstGeom>
        </p:spPr>
        <p:txBody>
          <a:bodyPr wrap="square" numCol="1" spcCol="72000">
            <a:spAutoFit/>
          </a:bodyPr>
          <a:lstStyle/>
          <a:p>
            <a:pPr marL="285750" indent="-285750">
              <a:buClr>
                <a:schemeClr val="accent4">
                  <a:lumMod val="75000"/>
                </a:schemeClr>
              </a:buClr>
              <a:buSzPct val="68000"/>
              <a:buFont typeface="Arial" panose="020B0604020202020204" pitchFamily="34" charset="0"/>
              <a:buChar char="►"/>
            </a:pPr>
            <a:r>
              <a:rPr lang="en-US" sz="2000" dirty="0" smtClean="0"/>
              <a:t>For P4 you </a:t>
            </a:r>
            <a:r>
              <a:rPr lang="en-US" sz="2000" dirty="0"/>
              <a:t>must </a:t>
            </a:r>
            <a:r>
              <a:rPr lang="en-US" sz="2000" b="1" dirty="0"/>
              <a:t>make at least one</a:t>
            </a:r>
            <a:r>
              <a:rPr lang="en-US" sz="2000" dirty="0"/>
              <a:t> and </a:t>
            </a:r>
            <a:r>
              <a:rPr lang="en-US" sz="2000" b="1" dirty="0"/>
              <a:t>receive at least one </a:t>
            </a:r>
            <a:r>
              <a:rPr lang="en-US" sz="2000" dirty="0"/>
              <a:t>telephone call to an external person, demonstrating that they have followed correct business conventions as detailed in the Teaching Content for 2.1. </a:t>
            </a:r>
            <a:r>
              <a:rPr lang="en-US" sz="2000" dirty="0" smtClean="0"/>
              <a:t>This should be on the same theme.</a:t>
            </a:r>
          </a:p>
          <a:p>
            <a:pPr marL="285750" indent="-285750">
              <a:buClr>
                <a:schemeClr val="accent4">
                  <a:lumMod val="75000"/>
                </a:schemeClr>
              </a:buClr>
              <a:buSzPct val="68000"/>
              <a:buFont typeface="Arial" panose="020B0604020202020204" pitchFamily="34" charset="0"/>
              <a:buChar char="►"/>
            </a:pPr>
            <a:r>
              <a:rPr lang="en-US" sz="2000" dirty="0" smtClean="0"/>
              <a:t>For this I would simulate a phone call from a parent on the same matter as the LO1 tasks, an issue on behaviour in lesson.</a:t>
            </a:r>
          </a:p>
          <a:p>
            <a:pPr marL="285750" indent="-285750">
              <a:buClr>
                <a:schemeClr val="accent4">
                  <a:lumMod val="75000"/>
                </a:schemeClr>
              </a:buClr>
              <a:buSzPct val="68000"/>
              <a:buFont typeface="Arial" panose="020B0604020202020204" pitchFamily="34" charset="0"/>
              <a:buChar char="►"/>
            </a:pPr>
            <a:r>
              <a:rPr lang="en-US" sz="2000" dirty="0" smtClean="0"/>
              <a:t>The phone call needs to be followed up with an additional one from the parent related to the matter, such as the parent talking to the student and then feeding back to you over the issue. This conversation needs to be noted down, recorded if possible as evidence, and uses most if not all of the telephone etiquette tasks specified in Task 01. These need to be evidenced as part of your report.</a:t>
            </a:r>
          </a:p>
          <a:p>
            <a:pPr>
              <a:buClr>
                <a:schemeClr val="accent4">
                  <a:lumMod val="75000"/>
                </a:schemeClr>
              </a:buClr>
              <a:buSzPct val="68000"/>
            </a:pPr>
            <a:r>
              <a:rPr lang="en-US" sz="2000" b="1" dirty="0" smtClean="0">
                <a:solidFill>
                  <a:srgbClr val="FF0000"/>
                </a:solidFill>
              </a:rPr>
              <a:t>P4.2 – Task 04 -</a:t>
            </a:r>
            <a:r>
              <a:rPr lang="en-US" sz="2000" dirty="0" smtClean="0">
                <a:solidFill>
                  <a:srgbClr val="FF0000"/>
                </a:solidFill>
              </a:rPr>
              <a:t> </a:t>
            </a:r>
            <a:r>
              <a:rPr lang="en-US" sz="2000" dirty="0">
                <a:solidFill>
                  <a:srgbClr val="FF0000"/>
                </a:solidFill>
              </a:rPr>
              <a:t>Make and receive telephone calls, adhering to business </a:t>
            </a:r>
            <a:r>
              <a:rPr lang="en-US" sz="2000" dirty="0" smtClean="0">
                <a:solidFill>
                  <a:srgbClr val="FF0000"/>
                </a:solidFill>
              </a:rPr>
              <a:t>convention.</a:t>
            </a:r>
            <a:endParaRPr lang="en-US" sz="2000" dirty="0">
              <a:solidFill>
                <a:srgbClr val="FF0000"/>
              </a:solidFill>
            </a:endParaRPr>
          </a:p>
        </p:txBody>
      </p:sp>
      <p:pic>
        <p:nvPicPr>
          <p:cNvPr id="2050" name="Picture 2" descr="Image result for communicating via telephone"/>
          <p:cNvPicPr>
            <a:picLocks noChangeAspect="1" noChangeArrowheads="1"/>
          </p:cNvPicPr>
          <p:nvPr/>
        </p:nvPicPr>
        <p:blipFill rotWithShape="1">
          <a:blip r:embed="rId3">
            <a:extLst>
              <a:ext uri="{28A0092B-C50C-407E-A947-70E740481C1C}">
                <a14:useLocalDpi xmlns:a14="http://schemas.microsoft.com/office/drawing/2010/main" val="0"/>
              </a:ext>
            </a:extLst>
          </a:blip>
          <a:srcRect r="24614"/>
          <a:stretch/>
        </p:blipFill>
        <p:spPr bwMode="auto">
          <a:xfrm>
            <a:off x="6948264" y="1072043"/>
            <a:ext cx="1935510" cy="158226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call repor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459" t="6173" r="5082" b="9271"/>
          <a:stretch/>
        </p:blipFill>
        <p:spPr bwMode="auto">
          <a:xfrm>
            <a:off x="6948264" y="2843109"/>
            <a:ext cx="1949657" cy="22420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call repo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5220114"/>
            <a:ext cx="1935510" cy="1377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92160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78454</TotalTime>
  <Words>4219</Words>
  <Application>Microsoft Office PowerPoint</Application>
  <PresentationFormat>On-screen Show (4:3)</PresentationFormat>
  <Paragraphs>222</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Courier New</vt:lpstr>
      <vt:lpstr>Lucida Sans Unicode</vt:lpstr>
      <vt:lpstr>Verdana</vt:lpstr>
      <vt:lpstr>Wingdings 2</vt:lpstr>
      <vt:lpstr>Wingdings 3</vt:lpstr>
      <vt:lpstr>Enderoth</vt:lpstr>
      <vt:lpstr>PowerPoint Presentation</vt:lpstr>
      <vt:lpstr>Assessment Criteria</vt:lpstr>
      <vt:lpstr>Unit Aim</vt:lpstr>
      <vt:lpstr>PowerPoint Presentation</vt:lpstr>
      <vt:lpstr>LO2 - Learning Outcomes</vt:lpstr>
      <vt:lpstr>P4.1 – Telephone Convention</vt:lpstr>
      <vt:lpstr>P4.1 – Telephone Convention</vt:lpstr>
      <vt:lpstr>P4.1 – Telephone Convention</vt:lpstr>
      <vt:lpstr>P4.2 – Telephone Calling</vt:lpstr>
      <vt:lpstr>M2.1 – Transfer Calls</vt:lpstr>
      <vt:lpstr>P5.1 – Complete Follow Up Tasks</vt:lpstr>
      <vt:lpstr>D1.1 – Conferencing Calling</vt:lpstr>
      <vt:lpstr>P6.1 – Voicemail Systems</vt:lpstr>
      <vt:lpstr>P6.2 – Voicemail Systems</vt:lpstr>
      <vt:lpstr>M4.1 – Appropriate Communication Method</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2101</cp:revision>
  <cp:lastPrinted>2014-01-22T18:25:48Z</cp:lastPrinted>
  <dcterms:created xsi:type="dcterms:W3CDTF">2008-03-12T11:01:44Z</dcterms:created>
  <dcterms:modified xsi:type="dcterms:W3CDTF">2018-07-28T15:57:22Z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